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700" r:id="rId3"/>
  </p:sldMasterIdLst>
  <p:notesMasterIdLst>
    <p:notesMasterId r:id="rId21"/>
  </p:notesMasterIdLst>
  <p:handoutMasterIdLst>
    <p:handoutMasterId r:id="rId22"/>
  </p:handoutMasterIdLst>
  <p:sldIdLst>
    <p:sldId id="256" r:id="rId4"/>
    <p:sldId id="320" r:id="rId5"/>
    <p:sldId id="321" r:id="rId6"/>
    <p:sldId id="356" r:id="rId7"/>
    <p:sldId id="323" r:id="rId8"/>
    <p:sldId id="383" r:id="rId9"/>
    <p:sldId id="324" r:id="rId10"/>
    <p:sldId id="328" r:id="rId11"/>
    <p:sldId id="348" r:id="rId12"/>
    <p:sldId id="404" r:id="rId13"/>
    <p:sldId id="381" r:id="rId14"/>
    <p:sldId id="360" r:id="rId15"/>
    <p:sldId id="362" r:id="rId16"/>
    <p:sldId id="402" r:id="rId17"/>
    <p:sldId id="375" r:id="rId18"/>
    <p:sldId id="392" r:id="rId19"/>
    <p:sldId id="291" r:id="rId2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0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41" autoAdjust="0"/>
    <p:restoredTop sz="86434" autoAdjust="0"/>
  </p:normalViewPr>
  <p:slideViewPr>
    <p:cSldViewPr snapToGrid="0" snapToObjects="1">
      <p:cViewPr varScale="1">
        <p:scale>
          <a:sx n="52" d="100"/>
          <a:sy n="52" d="100"/>
        </p:scale>
        <p:origin x="78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20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On Line </a:t>
            </a:r>
            <a:r>
              <a:rPr lang="en-US" dirty="0" smtClean="0"/>
              <a:t>Service</a:t>
            </a:r>
            <a:r>
              <a:rPr lang="en-US" baseline="0" dirty="0" smtClean="0"/>
              <a:t> List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 Line Registrations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57575757576107E-3"/>
                  <c:y val="-0.15442092154420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87878787878788E-3"/>
                  <c:y val="-0.2141967621419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728445112719E-16"/>
                  <c:y val="-0.10460772104607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Oct. 2015</c:v>
                </c:pt>
                <c:pt idx="1">
                  <c:v>Nov. 2015</c:v>
                </c:pt>
                <c:pt idx="2">
                  <c:v>Dec. 2015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386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3409952"/>
        <c:axId val="753404464"/>
        <c:axId val="0"/>
      </c:bar3DChart>
      <c:catAx>
        <c:axId val="7534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3404464"/>
        <c:crosses val="autoZero"/>
        <c:auto val="1"/>
        <c:lblAlgn val="ctr"/>
        <c:lblOffset val="100"/>
        <c:noMultiLvlLbl val="0"/>
      </c:catAx>
      <c:valAx>
        <c:axId val="75340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40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A3448-F692-44CF-A4DF-36CDB39DC0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F4FB8-5C67-44DD-B0FF-888AD5B929EB}">
      <dgm:prSet phldrT="[Text]" custT="1"/>
      <dgm:spPr/>
      <dgm:t>
        <a:bodyPr/>
        <a:lstStyle/>
        <a:p>
          <a:r>
            <a:rPr lang="en-US" sz="1550" dirty="0" smtClean="0"/>
            <a:t>Workforce Solutions</a:t>
          </a:r>
          <a:endParaRPr lang="en-US" sz="1550" dirty="0"/>
        </a:p>
      </dgm:t>
    </dgm:pt>
    <dgm:pt modelId="{EC5416DF-6433-4EF6-87FB-68D5EC52E05A}" type="parTrans" cxnId="{25DD4D7F-8126-4FED-82AE-EDD83623C392}">
      <dgm:prSet/>
      <dgm:spPr/>
      <dgm:t>
        <a:bodyPr/>
        <a:lstStyle/>
        <a:p>
          <a:endParaRPr lang="en-US"/>
        </a:p>
      </dgm:t>
    </dgm:pt>
    <dgm:pt modelId="{04C51B8D-E37E-42A1-827D-72775B2DBE72}" type="sibTrans" cxnId="{25DD4D7F-8126-4FED-82AE-EDD83623C392}">
      <dgm:prSet/>
      <dgm:spPr/>
      <dgm:t>
        <a:bodyPr/>
        <a:lstStyle/>
        <a:p>
          <a:endParaRPr lang="en-US"/>
        </a:p>
      </dgm:t>
    </dgm:pt>
    <dgm:pt modelId="{F3974C02-6C44-4BDF-962A-11D6ED24D906}">
      <dgm:prSet phldrT="[Text]" custT="1"/>
      <dgm:spPr/>
      <dgm:t>
        <a:bodyPr/>
        <a:lstStyle/>
        <a:p>
          <a:r>
            <a:rPr lang="en-US" sz="1400" dirty="0" smtClean="0"/>
            <a:t>Business</a:t>
          </a:r>
          <a:endParaRPr lang="en-US" sz="1400" dirty="0"/>
        </a:p>
      </dgm:t>
    </dgm:pt>
    <dgm:pt modelId="{1E3FD0C1-0BF2-4440-9D47-AFA187AB53FA}" type="parTrans" cxnId="{FC8B8052-45DF-4CF0-A2A9-875BBAB352B7}">
      <dgm:prSet/>
      <dgm:spPr/>
      <dgm:t>
        <a:bodyPr/>
        <a:lstStyle/>
        <a:p>
          <a:endParaRPr lang="en-US"/>
        </a:p>
      </dgm:t>
    </dgm:pt>
    <dgm:pt modelId="{F24B0F71-0DC5-423D-8B85-6B52D617F276}" type="sibTrans" cxnId="{FC8B8052-45DF-4CF0-A2A9-875BBAB352B7}">
      <dgm:prSet/>
      <dgm:spPr/>
      <dgm:t>
        <a:bodyPr/>
        <a:lstStyle/>
        <a:p>
          <a:endParaRPr lang="en-US"/>
        </a:p>
      </dgm:t>
    </dgm:pt>
    <dgm:pt modelId="{7B3CA065-3D2C-49BA-8651-04E0FB9B11E0}">
      <dgm:prSet phldrT="[Text]" custT="1"/>
      <dgm:spPr/>
      <dgm:t>
        <a:bodyPr/>
        <a:lstStyle/>
        <a:p>
          <a:r>
            <a:rPr lang="en-US" sz="950" dirty="0" smtClean="0"/>
            <a:t>CBO’s and Non-Profit Organizations</a:t>
          </a:r>
          <a:endParaRPr lang="en-US" sz="950" dirty="0"/>
        </a:p>
      </dgm:t>
    </dgm:pt>
    <dgm:pt modelId="{4E9153B1-DC7E-48F8-9BD2-EBED83335126}" type="parTrans" cxnId="{DF466379-2274-4A51-8CFA-7513697A28B0}">
      <dgm:prSet/>
      <dgm:spPr/>
      <dgm:t>
        <a:bodyPr/>
        <a:lstStyle/>
        <a:p>
          <a:endParaRPr lang="en-US"/>
        </a:p>
      </dgm:t>
    </dgm:pt>
    <dgm:pt modelId="{F8D2BE50-DFDA-4F6F-AB2B-2108CC7718B0}" type="sibTrans" cxnId="{DF466379-2274-4A51-8CFA-7513697A28B0}">
      <dgm:prSet/>
      <dgm:spPr/>
      <dgm:t>
        <a:bodyPr/>
        <a:lstStyle/>
        <a:p>
          <a:endParaRPr lang="en-US"/>
        </a:p>
      </dgm:t>
    </dgm:pt>
    <dgm:pt modelId="{5AE76EDE-4ADF-45AD-8926-60E609790090}">
      <dgm:prSet phldrT="[Text]" custT="1"/>
      <dgm:spPr/>
      <dgm:t>
        <a:bodyPr/>
        <a:lstStyle/>
        <a:p>
          <a:r>
            <a:rPr lang="en-US" sz="1000" dirty="0" smtClean="0"/>
            <a:t>Advisory Committees &amp; Coalitions</a:t>
          </a:r>
          <a:endParaRPr lang="en-US" sz="1000" dirty="0"/>
        </a:p>
      </dgm:t>
    </dgm:pt>
    <dgm:pt modelId="{CB1656A8-F981-4086-9641-40C83564B243}" type="parTrans" cxnId="{4554FDBD-116A-48B4-93B9-D5781AF695FB}">
      <dgm:prSet/>
      <dgm:spPr/>
      <dgm:t>
        <a:bodyPr/>
        <a:lstStyle/>
        <a:p>
          <a:endParaRPr lang="en-US"/>
        </a:p>
      </dgm:t>
    </dgm:pt>
    <dgm:pt modelId="{11D08814-9350-495C-8593-8B73B4B24D8B}" type="sibTrans" cxnId="{4554FDBD-116A-48B4-93B9-D5781AF695FB}">
      <dgm:prSet/>
      <dgm:spPr/>
      <dgm:t>
        <a:bodyPr/>
        <a:lstStyle/>
        <a:p>
          <a:endParaRPr lang="en-US"/>
        </a:p>
      </dgm:t>
    </dgm:pt>
    <dgm:pt modelId="{C0D57EC1-3C33-44D0-B55E-19F20D415372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en-US" sz="1100" dirty="0" smtClean="0"/>
            <a:t>Educational Institutions</a:t>
          </a:r>
          <a:endParaRPr lang="en-US" sz="1100" dirty="0"/>
        </a:p>
      </dgm:t>
    </dgm:pt>
    <dgm:pt modelId="{7E751C82-CDB7-46A4-8076-3BEBAA6EC0DC}" type="parTrans" cxnId="{32640C80-E579-4357-8C28-DF03F39D7CC7}">
      <dgm:prSet/>
      <dgm:spPr/>
      <dgm:t>
        <a:bodyPr/>
        <a:lstStyle/>
        <a:p>
          <a:endParaRPr lang="en-US"/>
        </a:p>
      </dgm:t>
    </dgm:pt>
    <dgm:pt modelId="{813E924C-F2A2-4336-A2F2-79F3CE2D5693}" type="sibTrans" cxnId="{32640C80-E579-4357-8C28-DF03F39D7CC7}">
      <dgm:prSet/>
      <dgm:spPr/>
      <dgm:t>
        <a:bodyPr/>
        <a:lstStyle/>
        <a:p>
          <a:endParaRPr lang="en-US"/>
        </a:p>
      </dgm:t>
    </dgm:pt>
    <dgm:pt modelId="{590ADC31-5B66-4DBD-9455-AAC0F242D19B}">
      <dgm:prSet custT="1"/>
      <dgm:spPr/>
      <dgm:t>
        <a:bodyPr/>
        <a:lstStyle/>
        <a:p>
          <a:r>
            <a:rPr lang="en-US" sz="1000" b="0" dirty="0" smtClean="0"/>
            <a:t>Economic Development Corporations</a:t>
          </a:r>
          <a:endParaRPr lang="en-US" sz="1000" b="0" dirty="0"/>
        </a:p>
      </dgm:t>
    </dgm:pt>
    <dgm:pt modelId="{6EA62DBB-6362-4B59-B942-29265C45CBE4}" type="parTrans" cxnId="{8CC1266A-E558-42CB-A6DE-45A85717FB7A}">
      <dgm:prSet/>
      <dgm:spPr/>
      <dgm:t>
        <a:bodyPr/>
        <a:lstStyle/>
        <a:p>
          <a:endParaRPr lang="en-US"/>
        </a:p>
      </dgm:t>
    </dgm:pt>
    <dgm:pt modelId="{A7FCE7C4-7783-4D2D-A0A4-50167BC3017E}" type="sibTrans" cxnId="{8CC1266A-E558-42CB-A6DE-45A85717FB7A}">
      <dgm:prSet/>
      <dgm:spPr/>
      <dgm:t>
        <a:bodyPr/>
        <a:lstStyle/>
        <a:p>
          <a:endParaRPr lang="en-US"/>
        </a:p>
      </dgm:t>
    </dgm:pt>
    <dgm:pt modelId="{3C5558C1-2814-4D4E-ABB4-2EBB8652C588}" type="pres">
      <dgm:prSet presAssocID="{DF2A3448-F692-44CF-A4DF-36CDB39DC0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D3C324-178D-4D4F-B73E-A1FA5C5000D7}" type="pres">
      <dgm:prSet presAssocID="{3B6F4FB8-5C67-44DD-B0FF-888AD5B929EB}" presName="centerShape" presStyleLbl="node0" presStyleIdx="0" presStyleCnt="1"/>
      <dgm:spPr/>
      <dgm:t>
        <a:bodyPr/>
        <a:lstStyle/>
        <a:p>
          <a:endParaRPr lang="en-US"/>
        </a:p>
      </dgm:t>
    </dgm:pt>
    <dgm:pt modelId="{E19F3B31-CB20-4587-9A41-3F328B113584}" type="pres">
      <dgm:prSet presAssocID="{F3974C02-6C44-4BDF-962A-11D6ED24D9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832C3-96F3-48C4-B98D-50FE2EF99DE3}" type="pres">
      <dgm:prSet presAssocID="{F3974C02-6C44-4BDF-962A-11D6ED24D906}" presName="dummy" presStyleCnt="0"/>
      <dgm:spPr/>
      <dgm:t>
        <a:bodyPr/>
        <a:lstStyle/>
        <a:p>
          <a:endParaRPr lang="en-US"/>
        </a:p>
      </dgm:t>
    </dgm:pt>
    <dgm:pt modelId="{7581AC6E-A11C-4BCA-8B96-D124FCC11F8B}" type="pres">
      <dgm:prSet presAssocID="{F24B0F71-0DC5-423D-8B85-6B52D617F2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DC2AA77-8C78-4D63-B096-E9091458B0E7}" type="pres">
      <dgm:prSet presAssocID="{590ADC31-5B66-4DBD-9455-AAC0F242D1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690E4-7782-4071-81A9-2B7806E3675F}" type="pres">
      <dgm:prSet presAssocID="{590ADC31-5B66-4DBD-9455-AAC0F242D19B}" presName="dummy" presStyleCnt="0"/>
      <dgm:spPr/>
      <dgm:t>
        <a:bodyPr/>
        <a:lstStyle/>
        <a:p>
          <a:endParaRPr lang="en-US"/>
        </a:p>
      </dgm:t>
    </dgm:pt>
    <dgm:pt modelId="{E0721486-1B67-4AEC-AEA7-A8CB20A2D39D}" type="pres">
      <dgm:prSet presAssocID="{A7FCE7C4-7783-4D2D-A0A4-50167BC3017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9F57BEE-C62D-457D-9535-E4A212425A7D}" type="pres">
      <dgm:prSet presAssocID="{7B3CA065-3D2C-49BA-8651-04E0FB9B11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7689-4912-430F-87E7-976949552E7E}" type="pres">
      <dgm:prSet presAssocID="{7B3CA065-3D2C-49BA-8651-04E0FB9B11E0}" presName="dummy" presStyleCnt="0"/>
      <dgm:spPr/>
      <dgm:t>
        <a:bodyPr/>
        <a:lstStyle/>
        <a:p>
          <a:endParaRPr lang="en-US"/>
        </a:p>
      </dgm:t>
    </dgm:pt>
    <dgm:pt modelId="{D4FC4686-8536-47D3-9AD2-361128D34C7E}" type="pres">
      <dgm:prSet presAssocID="{F8D2BE50-DFDA-4F6F-AB2B-2108CC7718B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8FB8035-3CA6-4DCC-A436-F72826036A8A}" type="pres">
      <dgm:prSet presAssocID="{5AE76EDE-4ADF-45AD-8926-60E6097900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9A8D9-8F93-4D77-A428-87CC6C79BDF3}" type="pres">
      <dgm:prSet presAssocID="{5AE76EDE-4ADF-45AD-8926-60E609790090}" presName="dummy" presStyleCnt="0"/>
      <dgm:spPr/>
      <dgm:t>
        <a:bodyPr/>
        <a:lstStyle/>
        <a:p>
          <a:endParaRPr lang="en-US"/>
        </a:p>
      </dgm:t>
    </dgm:pt>
    <dgm:pt modelId="{47E7B84F-6EC8-401C-A2A8-DA6C8A9AC257}" type="pres">
      <dgm:prSet presAssocID="{11D08814-9350-495C-8593-8B73B4B24D8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A7D94CA-3170-4F21-AAE4-48F0BD969E82}" type="pres">
      <dgm:prSet presAssocID="{C0D57EC1-3C33-44D0-B55E-19F20D4153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935C0-DBC1-4D4F-B4A6-D55DE598B6B6}" type="pres">
      <dgm:prSet presAssocID="{C0D57EC1-3C33-44D0-B55E-19F20D415372}" presName="dummy" presStyleCnt="0"/>
      <dgm:spPr/>
      <dgm:t>
        <a:bodyPr/>
        <a:lstStyle/>
        <a:p>
          <a:endParaRPr lang="en-US"/>
        </a:p>
      </dgm:t>
    </dgm:pt>
    <dgm:pt modelId="{F3861CE3-C68E-4243-9FE5-705F15DFDC2F}" type="pres">
      <dgm:prSet presAssocID="{813E924C-F2A2-4336-A2F2-79F3CE2D569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BB2003A-0AE4-41AA-8A64-031008FF052C}" type="presOf" srcId="{3B6F4FB8-5C67-44DD-B0FF-888AD5B929EB}" destId="{6DD3C324-178D-4D4F-B73E-A1FA5C5000D7}" srcOrd="0" destOrd="0" presId="urn:microsoft.com/office/officeart/2005/8/layout/radial6"/>
    <dgm:cxn modelId="{FB0A20B7-32D2-4FC0-917E-5DE5E9897540}" type="presOf" srcId="{F8D2BE50-DFDA-4F6F-AB2B-2108CC7718B0}" destId="{D4FC4686-8536-47D3-9AD2-361128D34C7E}" srcOrd="0" destOrd="0" presId="urn:microsoft.com/office/officeart/2005/8/layout/radial6"/>
    <dgm:cxn modelId="{FC8B8052-45DF-4CF0-A2A9-875BBAB352B7}" srcId="{3B6F4FB8-5C67-44DD-B0FF-888AD5B929EB}" destId="{F3974C02-6C44-4BDF-962A-11D6ED24D906}" srcOrd="0" destOrd="0" parTransId="{1E3FD0C1-0BF2-4440-9D47-AFA187AB53FA}" sibTransId="{F24B0F71-0DC5-423D-8B85-6B52D617F276}"/>
    <dgm:cxn modelId="{25DD4D7F-8126-4FED-82AE-EDD83623C392}" srcId="{DF2A3448-F692-44CF-A4DF-36CDB39DC05E}" destId="{3B6F4FB8-5C67-44DD-B0FF-888AD5B929EB}" srcOrd="0" destOrd="0" parTransId="{EC5416DF-6433-4EF6-87FB-68D5EC52E05A}" sibTransId="{04C51B8D-E37E-42A1-827D-72775B2DBE72}"/>
    <dgm:cxn modelId="{F9FF4BDD-F553-4118-9CF5-A360274A729F}" type="presOf" srcId="{C0D57EC1-3C33-44D0-B55E-19F20D415372}" destId="{EA7D94CA-3170-4F21-AAE4-48F0BD969E82}" srcOrd="0" destOrd="0" presId="urn:microsoft.com/office/officeart/2005/8/layout/radial6"/>
    <dgm:cxn modelId="{7F44E4AE-9888-4B1F-A3FB-670962A04F10}" type="presOf" srcId="{F3974C02-6C44-4BDF-962A-11D6ED24D906}" destId="{E19F3B31-CB20-4587-9A41-3F328B113584}" srcOrd="0" destOrd="0" presId="urn:microsoft.com/office/officeart/2005/8/layout/radial6"/>
    <dgm:cxn modelId="{5E53A979-1A29-4E3E-80A2-B45BC151E1AE}" type="presOf" srcId="{A7FCE7C4-7783-4D2D-A0A4-50167BC3017E}" destId="{E0721486-1B67-4AEC-AEA7-A8CB20A2D39D}" srcOrd="0" destOrd="0" presId="urn:microsoft.com/office/officeart/2005/8/layout/radial6"/>
    <dgm:cxn modelId="{DF466379-2274-4A51-8CFA-7513697A28B0}" srcId="{3B6F4FB8-5C67-44DD-B0FF-888AD5B929EB}" destId="{7B3CA065-3D2C-49BA-8651-04E0FB9B11E0}" srcOrd="2" destOrd="0" parTransId="{4E9153B1-DC7E-48F8-9BD2-EBED83335126}" sibTransId="{F8D2BE50-DFDA-4F6F-AB2B-2108CC7718B0}"/>
    <dgm:cxn modelId="{B8DA7094-27FD-4053-950C-BEBB33E89185}" type="presOf" srcId="{590ADC31-5B66-4DBD-9455-AAC0F242D19B}" destId="{7DC2AA77-8C78-4D63-B096-E9091458B0E7}" srcOrd="0" destOrd="0" presId="urn:microsoft.com/office/officeart/2005/8/layout/radial6"/>
    <dgm:cxn modelId="{8CB4BA37-AE43-420C-86D1-EECE6BA8D756}" type="presOf" srcId="{5AE76EDE-4ADF-45AD-8926-60E609790090}" destId="{38FB8035-3CA6-4DCC-A436-F72826036A8A}" srcOrd="0" destOrd="0" presId="urn:microsoft.com/office/officeart/2005/8/layout/radial6"/>
    <dgm:cxn modelId="{32640C80-E579-4357-8C28-DF03F39D7CC7}" srcId="{3B6F4FB8-5C67-44DD-B0FF-888AD5B929EB}" destId="{C0D57EC1-3C33-44D0-B55E-19F20D415372}" srcOrd="4" destOrd="0" parTransId="{7E751C82-CDB7-46A4-8076-3BEBAA6EC0DC}" sibTransId="{813E924C-F2A2-4336-A2F2-79F3CE2D5693}"/>
    <dgm:cxn modelId="{2C72C07F-050E-41F0-B6A8-EE6536091B63}" type="presOf" srcId="{F24B0F71-0DC5-423D-8B85-6B52D617F276}" destId="{7581AC6E-A11C-4BCA-8B96-D124FCC11F8B}" srcOrd="0" destOrd="0" presId="urn:microsoft.com/office/officeart/2005/8/layout/radial6"/>
    <dgm:cxn modelId="{F1A70909-0F13-4412-8F60-CE118AD27CAC}" type="presOf" srcId="{7B3CA065-3D2C-49BA-8651-04E0FB9B11E0}" destId="{D9F57BEE-C62D-457D-9535-E4A212425A7D}" srcOrd="0" destOrd="0" presId="urn:microsoft.com/office/officeart/2005/8/layout/radial6"/>
    <dgm:cxn modelId="{5382842D-3A6C-4B13-9953-475B6297E09C}" type="presOf" srcId="{11D08814-9350-495C-8593-8B73B4B24D8B}" destId="{47E7B84F-6EC8-401C-A2A8-DA6C8A9AC257}" srcOrd="0" destOrd="0" presId="urn:microsoft.com/office/officeart/2005/8/layout/radial6"/>
    <dgm:cxn modelId="{8CC1266A-E558-42CB-A6DE-45A85717FB7A}" srcId="{3B6F4FB8-5C67-44DD-B0FF-888AD5B929EB}" destId="{590ADC31-5B66-4DBD-9455-AAC0F242D19B}" srcOrd="1" destOrd="0" parTransId="{6EA62DBB-6362-4B59-B942-29265C45CBE4}" sibTransId="{A7FCE7C4-7783-4D2D-A0A4-50167BC3017E}"/>
    <dgm:cxn modelId="{4554FDBD-116A-48B4-93B9-D5781AF695FB}" srcId="{3B6F4FB8-5C67-44DD-B0FF-888AD5B929EB}" destId="{5AE76EDE-4ADF-45AD-8926-60E609790090}" srcOrd="3" destOrd="0" parTransId="{CB1656A8-F981-4086-9641-40C83564B243}" sibTransId="{11D08814-9350-495C-8593-8B73B4B24D8B}"/>
    <dgm:cxn modelId="{6F813522-63A6-4BE9-859B-A7C6F33BE7CF}" type="presOf" srcId="{DF2A3448-F692-44CF-A4DF-36CDB39DC05E}" destId="{3C5558C1-2814-4D4E-ABB4-2EBB8652C588}" srcOrd="0" destOrd="0" presId="urn:microsoft.com/office/officeart/2005/8/layout/radial6"/>
    <dgm:cxn modelId="{BADACCCD-20DE-484C-801E-60C1CF307315}" type="presOf" srcId="{813E924C-F2A2-4336-A2F2-79F3CE2D5693}" destId="{F3861CE3-C68E-4243-9FE5-705F15DFDC2F}" srcOrd="0" destOrd="0" presId="urn:microsoft.com/office/officeart/2005/8/layout/radial6"/>
    <dgm:cxn modelId="{29E64BF8-72CA-41C9-97E9-90FBC02EFB55}" type="presParOf" srcId="{3C5558C1-2814-4D4E-ABB4-2EBB8652C588}" destId="{6DD3C324-178D-4D4F-B73E-A1FA5C5000D7}" srcOrd="0" destOrd="0" presId="urn:microsoft.com/office/officeart/2005/8/layout/radial6"/>
    <dgm:cxn modelId="{9F3B8EC0-0988-4AC6-8F6D-C86C977AE61B}" type="presParOf" srcId="{3C5558C1-2814-4D4E-ABB4-2EBB8652C588}" destId="{E19F3B31-CB20-4587-9A41-3F328B113584}" srcOrd="1" destOrd="0" presId="urn:microsoft.com/office/officeart/2005/8/layout/radial6"/>
    <dgm:cxn modelId="{908FA395-A842-4BD9-BE5A-5C65181D7FB1}" type="presParOf" srcId="{3C5558C1-2814-4D4E-ABB4-2EBB8652C588}" destId="{598832C3-96F3-48C4-B98D-50FE2EF99DE3}" srcOrd="2" destOrd="0" presId="urn:microsoft.com/office/officeart/2005/8/layout/radial6"/>
    <dgm:cxn modelId="{1D668002-B29A-42B0-BEE2-CAB147EB5811}" type="presParOf" srcId="{3C5558C1-2814-4D4E-ABB4-2EBB8652C588}" destId="{7581AC6E-A11C-4BCA-8B96-D124FCC11F8B}" srcOrd="3" destOrd="0" presId="urn:microsoft.com/office/officeart/2005/8/layout/radial6"/>
    <dgm:cxn modelId="{8ADE303C-1BA6-4575-A506-FE7A78C13EB7}" type="presParOf" srcId="{3C5558C1-2814-4D4E-ABB4-2EBB8652C588}" destId="{7DC2AA77-8C78-4D63-B096-E9091458B0E7}" srcOrd="4" destOrd="0" presId="urn:microsoft.com/office/officeart/2005/8/layout/radial6"/>
    <dgm:cxn modelId="{AB9FB20E-BEAD-43E2-B0E8-51DF98E04D6D}" type="presParOf" srcId="{3C5558C1-2814-4D4E-ABB4-2EBB8652C588}" destId="{74D690E4-7782-4071-81A9-2B7806E3675F}" srcOrd="5" destOrd="0" presId="urn:microsoft.com/office/officeart/2005/8/layout/radial6"/>
    <dgm:cxn modelId="{1F513164-00D1-48FD-B635-B146F0E4AB35}" type="presParOf" srcId="{3C5558C1-2814-4D4E-ABB4-2EBB8652C588}" destId="{E0721486-1B67-4AEC-AEA7-A8CB20A2D39D}" srcOrd="6" destOrd="0" presId="urn:microsoft.com/office/officeart/2005/8/layout/radial6"/>
    <dgm:cxn modelId="{54B0D7CF-4F6F-42D4-9835-8055558DD252}" type="presParOf" srcId="{3C5558C1-2814-4D4E-ABB4-2EBB8652C588}" destId="{D9F57BEE-C62D-457D-9535-E4A212425A7D}" srcOrd="7" destOrd="0" presId="urn:microsoft.com/office/officeart/2005/8/layout/radial6"/>
    <dgm:cxn modelId="{0CEF1462-983C-40D3-8988-B640ABE3174D}" type="presParOf" srcId="{3C5558C1-2814-4D4E-ABB4-2EBB8652C588}" destId="{222D7689-4912-430F-87E7-976949552E7E}" srcOrd="8" destOrd="0" presId="urn:microsoft.com/office/officeart/2005/8/layout/radial6"/>
    <dgm:cxn modelId="{B4E70B66-5AA3-4FFC-BEB3-14E8254D11E3}" type="presParOf" srcId="{3C5558C1-2814-4D4E-ABB4-2EBB8652C588}" destId="{D4FC4686-8536-47D3-9AD2-361128D34C7E}" srcOrd="9" destOrd="0" presId="urn:microsoft.com/office/officeart/2005/8/layout/radial6"/>
    <dgm:cxn modelId="{33085AA6-44DA-4878-BABC-29AF1140167A}" type="presParOf" srcId="{3C5558C1-2814-4D4E-ABB4-2EBB8652C588}" destId="{38FB8035-3CA6-4DCC-A436-F72826036A8A}" srcOrd="10" destOrd="0" presId="urn:microsoft.com/office/officeart/2005/8/layout/radial6"/>
    <dgm:cxn modelId="{111D3214-C3B5-4FFD-AEAC-9853BC77EBE6}" type="presParOf" srcId="{3C5558C1-2814-4D4E-ABB4-2EBB8652C588}" destId="{B069A8D9-8F93-4D77-A428-87CC6C79BDF3}" srcOrd="11" destOrd="0" presId="urn:microsoft.com/office/officeart/2005/8/layout/radial6"/>
    <dgm:cxn modelId="{03828101-02C6-4F0F-979B-DA915B85F89C}" type="presParOf" srcId="{3C5558C1-2814-4D4E-ABB4-2EBB8652C588}" destId="{47E7B84F-6EC8-401C-A2A8-DA6C8A9AC257}" srcOrd="12" destOrd="0" presId="urn:microsoft.com/office/officeart/2005/8/layout/radial6"/>
    <dgm:cxn modelId="{F440F7AE-0815-430D-AE15-EFC11997C7E8}" type="presParOf" srcId="{3C5558C1-2814-4D4E-ABB4-2EBB8652C588}" destId="{EA7D94CA-3170-4F21-AAE4-48F0BD969E82}" srcOrd="13" destOrd="0" presId="urn:microsoft.com/office/officeart/2005/8/layout/radial6"/>
    <dgm:cxn modelId="{1ECD2D3A-DF2E-4E59-AE2A-2A6A444D054B}" type="presParOf" srcId="{3C5558C1-2814-4D4E-ABB4-2EBB8652C588}" destId="{FA7935C0-DBC1-4D4F-B4A6-D55DE598B6B6}" srcOrd="14" destOrd="0" presId="urn:microsoft.com/office/officeart/2005/8/layout/radial6"/>
    <dgm:cxn modelId="{BFEA7F06-DD53-4200-ACE9-3CBD88989D3B}" type="presParOf" srcId="{3C5558C1-2814-4D4E-ABB4-2EBB8652C588}" destId="{F3861CE3-C68E-4243-9FE5-705F15DFDC2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D8338-8FAD-45FF-ADDD-7B56A53CB718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3A201-BA68-441E-9C0C-6F844F3861A6}">
      <dgm:prSet phldrT="[Text]" custT="1"/>
      <dgm:spPr/>
      <dgm:t>
        <a:bodyPr/>
        <a:lstStyle/>
        <a:p>
          <a:r>
            <a:rPr lang="en-US" sz="2000" smtClean="0"/>
            <a:t>Adult Education and Literacy </a:t>
          </a:r>
          <a:br>
            <a:rPr lang="en-US" sz="2000" smtClean="0"/>
          </a:br>
          <a:r>
            <a:rPr lang="en-US" sz="2000" smtClean="0"/>
            <a:t>(Title 2)</a:t>
          </a:r>
          <a:endParaRPr lang="en-US" sz="2000" dirty="0"/>
        </a:p>
      </dgm:t>
    </dgm:pt>
    <dgm:pt modelId="{485E68F9-04DA-4916-B600-5FF9FBDC63C6}" type="parTrans" cxnId="{5E4988F7-0895-432E-8AFD-47AD04A953A2}">
      <dgm:prSet/>
      <dgm:spPr/>
      <dgm:t>
        <a:bodyPr/>
        <a:lstStyle/>
        <a:p>
          <a:endParaRPr lang="en-US"/>
        </a:p>
      </dgm:t>
    </dgm:pt>
    <dgm:pt modelId="{0F8C795D-DE37-43F3-9BC4-37452F2A3A2A}" type="sibTrans" cxnId="{5E4988F7-0895-432E-8AFD-47AD04A953A2}">
      <dgm:prSet/>
      <dgm:spPr/>
      <dgm:t>
        <a:bodyPr/>
        <a:lstStyle/>
        <a:p>
          <a:endParaRPr lang="en-US"/>
        </a:p>
      </dgm:t>
    </dgm:pt>
    <dgm:pt modelId="{3E514627-99E9-4E4C-ACBA-1AC5AD4A7518}">
      <dgm:prSet phldrT="[Text]"/>
      <dgm:spPr/>
      <dgm:t>
        <a:bodyPr/>
        <a:lstStyle/>
        <a:p>
          <a:r>
            <a:rPr lang="en-US" dirty="0" smtClean="0"/>
            <a:t>Workforce Development </a:t>
          </a:r>
          <a:br>
            <a:rPr lang="en-US" dirty="0" smtClean="0"/>
          </a:br>
          <a:r>
            <a:rPr lang="en-US" dirty="0" smtClean="0"/>
            <a:t>(Title 1 &amp; 3)</a:t>
          </a:r>
          <a:endParaRPr lang="en-US" dirty="0"/>
        </a:p>
      </dgm:t>
    </dgm:pt>
    <dgm:pt modelId="{B3C7E4BD-AA50-4855-AECD-4238941A91B0}" type="parTrans" cxnId="{F3A908C1-85DE-468F-9C32-17E7F10A67BB}">
      <dgm:prSet/>
      <dgm:spPr/>
      <dgm:t>
        <a:bodyPr/>
        <a:lstStyle/>
        <a:p>
          <a:endParaRPr lang="en-US"/>
        </a:p>
      </dgm:t>
    </dgm:pt>
    <dgm:pt modelId="{78F80933-1993-47D3-B701-CDC4754DD4DF}" type="sibTrans" cxnId="{F3A908C1-85DE-468F-9C32-17E7F10A67BB}">
      <dgm:prSet/>
      <dgm:spPr/>
      <dgm:t>
        <a:bodyPr/>
        <a:lstStyle/>
        <a:p>
          <a:endParaRPr lang="en-US"/>
        </a:p>
      </dgm:t>
    </dgm:pt>
    <dgm:pt modelId="{D665D2BE-68ED-4BD7-B451-2CAB644567BC}">
      <dgm:prSet phldrT="[Text]"/>
      <dgm:spPr/>
      <dgm:t>
        <a:bodyPr/>
        <a:lstStyle/>
        <a:p>
          <a:r>
            <a:rPr lang="en-US" dirty="0" smtClean="0"/>
            <a:t>Vocational Rehabilitation</a:t>
          </a:r>
        </a:p>
        <a:p>
          <a:r>
            <a:rPr lang="en-US" dirty="0" smtClean="0"/>
            <a:t>(Title4)</a:t>
          </a:r>
          <a:endParaRPr lang="en-US" dirty="0"/>
        </a:p>
      </dgm:t>
    </dgm:pt>
    <dgm:pt modelId="{88C2B503-3515-4D53-A5BD-7B821DB1DCAB}" type="parTrans" cxnId="{32DEB7D6-8953-4E02-A2ED-F5EBC11A3FBF}">
      <dgm:prSet/>
      <dgm:spPr/>
      <dgm:t>
        <a:bodyPr/>
        <a:lstStyle/>
        <a:p>
          <a:endParaRPr lang="en-US"/>
        </a:p>
      </dgm:t>
    </dgm:pt>
    <dgm:pt modelId="{60A1CEF4-40D4-436D-83D5-11ABB07D4575}" type="sibTrans" cxnId="{32DEB7D6-8953-4E02-A2ED-F5EBC11A3FBF}">
      <dgm:prSet/>
      <dgm:spPr/>
      <dgm:t>
        <a:bodyPr/>
        <a:lstStyle/>
        <a:p>
          <a:endParaRPr lang="en-US"/>
        </a:p>
      </dgm:t>
    </dgm:pt>
    <dgm:pt modelId="{0DDF8556-8971-4F23-9C5C-3DB529362D3E}">
      <dgm:prSet phldrT="[Text]"/>
      <dgm:spPr/>
      <dgm:t>
        <a:bodyPr/>
        <a:lstStyle/>
        <a:p>
          <a:r>
            <a:rPr lang="en-US" dirty="0" smtClean="0"/>
            <a:t>Other Services</a:t>
          </a:r>
          <a:endParaRPr lang="en-US" dirty="0"/>
        </a:p>
      </dgm:t>
    </dgm:pt>
    <dgm:pt modelId="{4FEF7D49-5E73-41D5-9E88-C0936898BAE5}" type="parTrans" cxnId="{37CC4CF1-CB0F-4AD1-9D0A-89A2F34BF190}">
      <dgm:prSet/>
      <dgm:spPr/>
      <dgm:t>
        <a:bodyPr/>
        <a:lstStyle/>
        <a:p>
          <a:endParaRPr lang="en-US"/>
        </a:p>
      </dgm:t>
    </dgm:pt>
    <dgm:pt modelId="{F0507DFB-B73E-4ED9-A5F3-6B486BCB41A9}" type="sibTrans" cxnId="{37CC4CF1-CB0F-4AD1-9D0A-89A2F34BF190}">
      <dgm:prSet/>
      <dgm:spPr/>
      <dgm:t>
        <a:bodyPr/>
        <a:lstStyle/>
        <a:p>
          <a:endParaRPr lang="en-US"/>
        </a:p>
      </dgm:t>
    </dgm:pt>
    <dgm:pt modelId="{6286CE27-1A6F-4068-AEE8-7A98F0451397}" type="pres">
      <dgm:prSet presAssocID="{705D8338-8FAD-45FF-ADDD-7B56A53CB7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4CB3E-0AF5-4E0E-9E60-DF929EE54F9C}" type="pres">
      <dgm:prSet presAssocID="{1113A201-BA68-441E-9C0C-6F844F3861A6}" presName="root1" presStyleCnt="0"/>
      <dgm:spPr/>
      <dgm:t>
        <a:bodyPr/>
        <a:lstStyle/>
        <a:p>
          <a:endParaRPr lang="en-US"/>
        </a:p>
      </dgm:t>
    </dgm:pt>
    <dgm:pt modelId="{F91D7211-B605-4CE7-87BC-5273265E7B0B}" type="pres">
      <dgm:prSet presAssocID="{1113A201-BA68-441E-9C0C-6F844F3861A6}" presName="LevelOneTextNode" presStyleLbl="node0" presStyleIdx="0" presStyleCnt="1" custAng="5400000" custScaleX="315945" custScaleY="39578" custLinFactNeighborX="-84347" custLinFactNeighborY="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12D97-A447-40B6-916F-BA180840C565}" type="pres">
      <dgm:prSet presAssocID="{1113A201-BA68-441E-9C0C-6F844F3861A6}" presName="level2hierChild" presStyleCnt="0"/>
      <dgm:spPr/>
      <dgm:t>
        <a:bodyPr/>
        <a:lstStyle/>
        <a:p>
          <a:endParaRPr lang="en-US"/>
        </a:p>
      </dgm:t>
    </dgm:pt>
    <dgm:pt modelId="{02DBFA29-D26B-4763-BEA5-CFFCDAAD43DF}" type="pres">
      <dgm:prSet presAssocID="{B3C7E4BD-AA50-4855-AECD-4238941A91B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99D0916-F0CB-4642-A71A-F1C3DA97CF00}" type="pres">
      <dgm:prSet presAssocID="{B3C7E4BD-AA50-4855-AECD-4238941A91B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E5C4D78-32C8-4502-81FB-EBF6B99C599D}" type="pres">
      <dgm:prSet presAssocID="{3E514627-99E9-4E4C-ACBA-1AC5AD4A7518}" presName="root2" presStyleCnt="0"/>
      <dgm:spPr/>
      <dgm:t>
        <a:bodyPr/>
        <a:lstStyle/>
        <a:p>
          <a:endParaRPr lang="en-US"/>
        </a:p>
      </dgm:t>
    </dgm:pt>
    <dgm:pt modelId="{45644038-E6C2-4E4A-A5C0-B2E1B6A28341}" type="pres">
      <dgm:prSet presAssocID="{3E514627-99E9-4E4C-ACBA-1AC5AD4A751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638DE-F374-43A1-8280-4D73B8C366E6}" type="pres">
      <dgm:prSet presAssocID="{3E514627-99E9-4E4C-ACBA-1AC5AD4A7518}" presName="level3hierChild" presStyleCnt="0"/>
      <dgm:spPr/>
      <dgm:t>
        <a:bodyPr/>
        <a:lstStyle/>
        <a:p>
          <a:endParaRPr lang="en-US"/>
        </a:p>
      </dgm:t>
    </dgm:pt>
    <dgm:pt modelId="{06BCFCE5-B56C-458E-9A80-ED6AE25FFC9C}" type="pres">
      <dgm:prSet presAssocID="{88C2B503-3515-4D53-A5BD-7B821DB1DCA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89D9D53-44E1-499C-A3E7-49E37D6A3341}" type="pres">
      <dgm:prSet presAssocID="{88C2B503-3515-4D53-A5BD-7B821DB1DCA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04C987D-85ED-4277-AF10-62A742D47E6D}" type="pres">
      <dgm:prSet presAssocID="{D665D2BE-68ED-4BD7-B451-2CAB644567BC}" presName="root2" presStyleCnt="0"/>
      <dgm:spPr/>
      <dgm:t>
        <a:bodyPr/>
        <a:lstStyle/>
        <a:p>
          <a:endParaRPr lang="en-US"/>
        </a:p>
      </dgm:t>
    </dgm:pt>
    <dgm:pt modelId="{9FD45EB0-85B4-40E7-9D74-C386BFB2A7CE}" type="pres">
      <dgm:prSet presAssocID="{D665D2BE-68ED-4BD7-B451-2CAB644567B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1224D-3D13-48C1-8A92-36D583303E17}" type="pres">
      <dgm:prSet presAssocID="{D665D2BE-68ED-4BD7-B451-2CAB644567BC}" presName="level3hierChild" presStyleCnt="0"/>
      <dgm:spPr/>
      <dgm:t>
        <a:bodyPr/>
        <a:lstStyle/>
        <a:p>
          <a:endParaRPr lang="en-US"/>
        </a:p>
      </dgm:t>
    </dgm:pt>
    <dgm:pt modelId="{537479BE-0E41-42D9-A7AC-8E787D8107A2}" type="pres">
      <dgm:prSet presAssocID="{4FEF7D49-5E73-41D5-9E88-C0936898BAE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9AE5055-6871-4D59-83B9-7FCEAD534201}" type="pres">
      <dgm:prSet presAssocID="{4FEF7D49-5E73-41D5-9E88-C0936898BAE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814D17F-0EFC-40A1-8CCF-3FD9714BB86F}" type="pres">
      <dgm:prSet presAssocID="{0DDF8556-8971-4F23-9C5C-3DB529362D3E}" presName="root2" presStyleCnt="0"/>
      <dgm:spPr/>
      <dgm:t>
        <a:bodyPr/>
        <a:lstStyle/>
        <a:p>
          <a:endParaRPr lang="en-US"/>
        </a:p>
      </dgm:t>
    </dgm:pt>
    <dgm:pt modelId="{E1514091-9CD7-4A15-8ABA-7008A341B350}" type="pres">
      <dgm:prSet presAssocID="{0DDF8556-8971-4F23-9C5C-3DB529362D3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3A8B6-DD3D-44F1-9418-6157BDA403F2}" type="pres">
      <dgm:prSet presAssocID="{0DDF8556-8971-4F23-9C5C-3DB529362D3E}" presName="level3hierChild" presStyleCnt="0"/>
      <dgm:spPr/>
      <dgm:t>
        <a:bodyPr/>
        <a:lstStyle/>
        <a:p>
          <a:endParaRPr lang="en-US"/>
        </a:p>
      </dgm:t>
    </dgm:pt>
  </dgm:ptLst>
  <dgm:cxnLst>
    <dgm:cxn modelId="{2BF54DFB-B667-4DB2-98DD-A7006461A5FD}" type="presOf" srcId="{4FEF7D49-5E73-41D5-9E88-C0936898BAE5}" destId="{D9AE5055-6871-4D59-83B9-7FCEAD534201}" srcOrd="1" destOrd="0" presId="urn:microsoft.com/office/officeart/2008/layout/HorizontalMultiLevelHierarchy"/>
    <dgm:cxn modelId="{DF6B5315-8DE3-467E-B23B-0AE92BAD8925}" type="presOf" srcId="{B3C7E4BD-AA50-4855-AECD-4238941A91B0}" destId="{02DBFA29-D26B-4763-BEA5-CFFCDAAD43DF}" srcOrd="0" destOrd="0" presId="urn:microsoft.com/office/officeart/2008/layout/HorizontalMultiLevelHierarchy"/>
    <dgm:cxn modelId="{A83D60E3-A311-4ECE-8263-9B51F28845F5}" type="presOf" srcId="{3E514627-99E9-4E4C-ACBA-1AC5AD4A7518}" destId="{45644038-E6C2-4E4A-A5C0-B2E1B6A28341}" srcOrd="0" destOrd="0" presId="urn:microsoft.com/office/officeart/2008/layout/HorizontalMultiLevelHierarchy"/>
    <dgm:cxn modelId="{9FF2378B-DFEF-4204-8068-7820A1882BA8}" type="presOf" srcId="{D665D2BE-68ED-4BD7-B451-2CAB644567BC}" destId="{9FD45EB0-85B4-40E7-9D74-C386BFB2A7CE}" srcOrd="0" destOrd="0" presId="urn:microsoft.com/office/officeart/2008/layout/HorizontalMultiLevelHierarchy"/>
    <dgm:cxn modelId="{F3A908C1-85DE-468F-9C32-17E7F10A67BB}" srcId="{1113A201-BA68-441E-9C0C-6F844F3861A6}" destId="{3E514627-99E9-4E4C-ACBA-1AC5AD4A7518}" srcOrd="0" destOrd="0" parTransId="{B3C7E4BD-AA50-4855-AECD-4238941A91B0}" sibTransId="{78F80933-1993-47D3-B701-CDC4754DD4DF}"/>
    <dgm:cxn modelId="{17756AAB-2170-4AC2-9B5C-21ED89CCDE50}" type="presOf" srcId="{88C2B503-3515-4D53-A5BD-7B821DB1DCAB}" destId="{06BCFCE5-B56C-458E-9A80-ED6AE25FFC9C}" srcOrd="0" destOrd="0" presId="urn:microsoft.com/office/officeart/2008/layout/HorizontalMultiLevelHierarchy"/>
    <dgm:cxn modelId="{5E4988F7-0895-432E-8AFD-47AD04A953A2}" srcId="{705D8338-8FAD-45FF-ADDD-7B56A53CB718}" destId="{1113A201-BA68-441E-9C0C-6F844F3861A6}" srcOrd="0" destOrd="0" parTransId="{485E68F9-04DA-4916-B600-5FF9FBDC63C6}" sibTransId="{0F8C795D-DE37-43F3-9BC4-37452F2A3A2A}"/>
    <dgm:cxn modelId="{37CC4CF1-CB0F-4AD1-9D0A-89A2F34BF190}" srcId="{1113A201-BA68-441E-9C0C-6F844F3861A6}" destId="{0DDF8556-8971-4F23-9C5C-3DB529362D3E}" srcOrd="2" destOrd="0" parTransId="{4FEF7D49-5E73-41D5-9E88-C0936898BAE5}" sibTransId="{F0507DFB-B73E-4ED9-A5F3-6B486BCB41A9}"/>
    <dgm:cxn modelId="{32DEB7D6-8953-4E02-A2ED-F5EBC11A3FBF}" srcId="{1113A201-BA68-441E-9C0C-6F844F3861A6}" destId="{D665D2BE-68ED-4BD7-B451-2CAB644567BC}" srcOrd="1" destOrd="0" parTransId="{88C2B503-3515-4D53-A5BD-7B821DB1DCAB}" sibTransId="{60A1CEF4-40D4-436D-83D5-11ABB07D4575}"/>
    <dgm:cxn modelId="{B2670A4E-BECF-4384-A331-8330E2E04460}" type="presOf" srcId="{88C2B503-3515-4D53-A5BD-7B821DB1DCAB}" destId="{589D9D53-44E1-499C-A3E7-49E37D6A3341}" srcOrd="1" destOrd="0" presId="urn:microsoft.com/office/officeart/2008/layout/HorizontalMultiLevelHierarchy"/>
    <dgm:cxn modelId="{027D04F9-56DA-4C14-AF2C-5359D15C288A}" type="presOf" srcId="{4FEF7D49-5E73-41D5-9E88-C0936898BAE5}" destId="{537479BE-0E41-42D9-A7AC-8E787D8107A2}" srcOrd="0" destOrd="0" presId="urn:microsoft.com/office/officeart/2008/layout/HorizontalMultiLevelHierarchy"/>
    <dgm:cxn modelId="{EDC027D5-7DA8-4705-A105-5B1F64C7FC89}" type="presOf" srcId="{1113A201-BA68-441E-9C0C-6F844F3861A6}" destId="{F91D7211-B605-4CE7-87BC-5273265E7B0B}" srcOrd="0" destOrd="0" presId="urn:microsoft.com/office/officeart/2008/layout/HorizontalMultiLevelHierarchy"/>
    <dgm:cxn modelId="{12AF323A-7285-441C-829C-64703B81BAC6}" type="presOf" srcId="{B3C7E4BD-AA50-4855-AECD-4238941A91B0}" destId="{F99D0916-F0CB-4642-A71A-F1C3DA97CF00}" srcOrd="1" destOrd="0" presId="urn:microsoft.com/office/officeart/2008/layout/HorizontalMultiLevelHierarchy"/>
    <dgm:cxn modelId="{ED25B909-679E-49CE-BB0C-30E2867F0984}" type="presOf" srcId="{0DDF8556-8971-4F23-9C5C-3DB529362D3E}" destId="{E1514091-9CD7-4A15-8ABA-7008A341B350}" srcOrd="0" destOrd="0" presId="urn:microsoft.com/office/officeart/2008/layout/HorizontalMultiLevelHierarchy"/>
    <dgm:cxn modelId="{94DA1865-3254-4308-86C7-864932B6C6A0}" type="presOf" srcId="{705D8338-8FAD-45FF-ADDD-7B56A53CB718}" destId="{6286CE27-1A6F-4068-AEE8-7A98F0451397}" srcOrd="0" destOrd="0" presId="urn:microsoft.com/office/officeart/2008/layout/HorizontalMultiLevelHierarchy"/>
    <dgm:cxn modelId="{F1787747-96B4-431D-B24D-11AD48DC702B}" type="presParOf" srcId="{6286CE27-1A6F-4068-AEE8-7A98F0451397}" destId="{05C4CB3E-0AF5-4E0E-9E60-DF929EE54F9C}" srcOrd="0" destOrd="0" presId="urn:microsoft.com/office/officeart/2008/layout/HorizontalMultiLevelHierarchy"/>
    <dgm:cxn modelId="{DD75D712-2BE9-4F7E-A78C-C46A8DA89ADB}" type="presParOf" srcId="{05C4CB3E-0AF5-4E0E-9E60-DF929EE54F9C}" destId="{F91D7211-B605-4CE7-87BC-5273265E7B0B}" srcOrd="0" destOrd="0" presId="urn:microsoft.com/office/officeart/2008/layout/HorizontalMultiLevelHierarchy"/>
    <dgm:cxn modelId="{2BDE974E-1969-4462-8A7E-E53D060EDE8A}" type="presParOf" srcId="{05C4CB3E-0AF5-4E0E-9E60-DF929EE54F9C}" destId="{0A012D97-A447-40B6-916F-BA180840C565}" srcOrd="1" destOrd="0" presId="urn:microsoft.com/office/officeart/2008/layout/HorizontalMultiLevelHierarchy"/>
    <dgm:cxn modelId="{94EC2FFB-4BF0-47ED-9B17-198C8DAA390A}" type="presParOf" srcId="{0A012D97-A447-40B6-916F-BA180840C565}" destId="{02DBFA29-D26B-4763-BEA5-CFFCDAAD43DF}" srcOrd="0" destOrd="0" presId="urn:microsoft.com/office/officeart/2008/layout/HorizontalMultiLevelHierarchy"/>
    <dgm:cxn modelId="{E68656F8-31A3-41A0-A543-F05F6AFA24BC}" type="presParOf" srcId="{02DBFA29-D26B-4763-BEA5-CFFCDAAD43DF}" destId="{F99D0916-F0CB-4642-A71A-F1C3DA97CF00}" srcOrd="0" destOrd="0" presId="urn:microsoft.com/office/officeart/2008/layout/HorizontalMultiLevelHierarchy"/>
    <dgm:cxn modelId="{7CD34630-351C-462A-BC1A-978357F8ED23}" type="presParOf" srcId="{0A012D97-A447-40B6-916F-BA180840C565}" destId="{4E5C4D78-32C8-4502-81FB-EBF6B99C599D}" srcOrd="1" destOrd="0" presId="urn:microsoft.com/office/officeart/2008/layout/HorizontalMultiLevelHierarchy"/>
    <dgm:cxn modelId="{64AF58DB-5DD4-466C-BFC3-6AD0049E1FCC}" type="presParOf" srcId="{4E5C4D78-32C8-4502-81FB-EBF6B99C599D}" destId="{45644038-E6C2-4E4A-A5C0-B2E1B6A28341}" srcOrd="0" destOrd="0" presId="urn:microsoft.com/office/officeart/2008/layout/HorizontalMultiLevelHierarchy"/>
    <dgm:cxn modelId="{1CDC5806-9EF0-4D34-8AE6-EC7A1A0F9391}" type="presParOf" srcId="{4E5C4D78-32C8-4502-81FB-EBF6B99C599D}" destId="{710638DE-F374-43A1-8280-4D73B8C366E6}" srcOrd="1" destOrd="0" presId="urn:microsoft.com/office/officeart/2008/layout/HorizontalMultiLevelHierarchy"/>
    <dgm:cxn modelId="{12168565-41F1-4ECE-9A51-827A86477C2C}" type="presParOf" srcId="{0A012D97-A447-40B6-916F-BA180840C565}" destId="{06BCFCE5-B56C-458E-9A80-ED6AE25FFC9C}" srcOrd="2" destOrd="0" presId="urn:microsoft.com/office/officeart/2008/layout/HorizontalMultiLevelHierarchy"/>
    <dgm:cxn modelId="{2A81BCF4-E5FE-4884-8C20-556E39435991}" type="presParOf" srcId="{06BCFCE5-B56C-458E-9A80-ED6AE25FFC9C}" destId="{589D9D53-44E1-499C-A3E7-49E37D6A3341}" srcOrd="0" destOrd="0" presId="urn:microsoft.com/office/officeart/2008/layout/HorizontalMultiLevelHierarchy"/>
    <dgm:cxn modelId="{E61EE3B4-434F-4D02-9834-9E840ABA845B}" type="presParOf" srcId="{0A012D97-A447-40B6-916F-BA180840C565}" destId="{C04C987D-85ED-4277-AF10-62A742D47E6D}" srcOrd="3" destOrd="0" presId="urn:microsoft.com/office/officeart/2008/layout/HorizontalMultiLevelHierarchy"/>
    <dgm:cxn modelId="{29227F61-CEFB-458B-8E3E-6DC905C6021E}" type="presParOf" srcId="{C04C987D-85ED-4277-AF10-62A742D47E6D}" destId="{9FD45EB0-85B4-40E7-9D74-C386BFB2A7CE}" srcOrd="0" destOrd="0" presId="urn:microsoft.com/office/officeart/2008/layout/HorizontalMultiLevelHierarchy"/>
    <dgm:cxn modelId="{CF1DA166-FF15-4C06-AF24-82F867F539AC}" type="presParOf" srcId="{C04C987D-85ED-4277-AF10-62A742D47E6D}" destId="{24A1224D-3D13-48C1-8A92-36D583303E17}" srcOrd="1" destOrd="0" presId="urn:microsoft.com/office/officeart/2008/layout/HorizontalMultiLevelHierarchy"/>
    <dgm:cxn modelId="{B179ED12-1C36-4007-9503-FFED9F3AA81B}" type="presParOf" srcId="{0A012D97-A447-40B6-916F-BA180840C565}" destId="{537479BE-0E41-42D9-A7AC-8E787D8107A2}" srcOrd="4" destOrd="0" presId="urn:microsoft.com/office/officeart/2008/layout/HorizontalMultiLevelHierarchy"/>
    <dgm:cxn modelId="{1975117C-22EE-4E3B-AC04-4C4D2B2EEA76}" type="presParOf" srcId="{537479BE-0E41-42D9-A7AC-8E787D8107A2}" destId="{D9AE5055-6871-4D59-83B9-7FCEAD534201}" srcOrd="0" destOrd="0" presId="urn:microsoft.com/office/officeart/2008/layout/HorizontalMultiLevelHierarchy"/>
    <dgm:cxn modelId="{FE20584D-4A0C-49DA-9B63-F0698F86F0D8}" type="presParOf" srcId="{0A012D97-A447-40B6-916F-BA180840C565}" destId="{D814D17F-0EFC-40A1-8CCF-3FD9714BB86F}" srcOrd="5" destOrd="0" presId="urn:microsoft.com/office/officeart/2008/layout/HorizontalMultiLevelHierarchy"/>
    <dgm:cxn modelId="{DF77803A-433E-4C44-9074-A48A98F5F869}" type="presParOf" srcId="{D814D17F-0EFC-40A1-8CCF-3FD9714BB86F}" destId="{E1514091-9CD7-4A15-8ABA-7008A341B350}" srcOrd="0" destOrd="0" presId="urn:microsoft.com/office/officeart/2008/layout/HorizontalMultiLevelHierarchy"/>
    <dgm:cxn modelId="{39BD167C-D43A-4E6A-8C0F-4AA2822C6A43}" type="presParOf" srcId="{D814D17F-0EFC-40A1-8CCF-3FD9714BB86F}" destId="{BE13A8B6-DD3D-44F1-9418-6157BDA403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61CE3-C68E-4243-9FE5-705F15DFDC2F}">
      <dsp:nvSpPr>
        <dsp:cNvPr id="0" name=""/>
        <dsp:cNvSpPr/>
      </dsp:nvSpPr>
      <dsp:spPr>
        <a:xfrm>
          <a:off x="623913" y="505581"/>
          <a:ext cx="3383847" cy="3383847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7B84F-6EC8-401C-A2A8-DA6C8A9AC257}">
      <dsp:nvSpPr>
        <dsp:cNvPr id="0" name=""/>
        <dsp:cNvSpPr/>
      </dsp:nvSpPr>
      <dsp:spPr>
        <a:xfrm>
          <a:off x="623913" y="505581"/>
          <a:ext cx="3383847" cy="3383847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4686-8536-47D3-9AD2-361128D34C7E}">
      <dsp:nvSpPr>
        <dsp:cNvPr id="0" name=""/>
        <dsp:cNvSpPr/>
      </dsp:nvSpPr>
      <dsp:spPr>
        <a:xfrm>
          <a:off x="623913" y="505581"/>
          <a:ext cx="3383847" cy="3383847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21486-1B67-4AEC-AEA7-A8CB20A2D39D}">
      <dsp:nvSpPr>
        <dsp:cNvPr id="0" name=""/>
        <dsp:cNvSpPr/>
      </dsp:nvSpPr>
      <dsp:spPr>
        <a:xfrm>
          <a:off x="623913" y="505581"/>
          <a:ext cx="3383847" cy="3383847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AC6E-A11C-4BCA-8B96-D124FCC11F8B}">
      <dsp:nvSpPr>
        <dsp:cNvPr id="0" name=""/>
        <dsp:cNvSpPr/>
      </dsp:nvSpPr>
      <dsp:spPr>
        <a:xfrm>
          <a:off x="623913" y="505581"/>
          <a:ext cx="3383847" cy="3383847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3C324-178D-4D4F-B73E-A1FA5C5000D7}">
      <dsp:nvSpPr>
        <dsp:cNvPr id="0" name=""/>
        <dsp:cNvSpPr/>
      </dsp:nvSpPr>
      <dsp:spPr>
        <a:xfrm>
          <a:off x="1537860" y="1419528"/>
          <a:ext cx="1555953" cy="1555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smtClean="0"/>
            <a:t>Workforce Solutions</a:t>
          </a:r>
          <a:endParaRPr lang="en-US" sz="1550" kern="1200" dirty="0"/>
        </a:p>
      </dsp:txBody>
      <dsp:txXfrm>
        <a:off x="1765724" y="1647392"/>
        <a:ext cx="1100225" cy="1100225"/>
      </dsp:txXfrm>
    </dsp:sp>
    <dsp:sp modelId="{E19F3B31-CB20-4587-9A41-3F328B113584}">
      <dsp:nvSpPr>
        <dsp:cNvPr id="0" name=""/>
        <dsp:cNvSpPr/>
      </dsp:nvSpPr>
      <dsp:spPr>
        <a:xfrm>
          <a:off x="1771253" y="207"/>
          <a:ext cx="1089167" cy="108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</a:t>
          </a:r>
          <a:endParaRPr lang="en-US" sz="1400" kern="1200" dirty="0"/>
        </a:p>
      </dsp:txBody>
      <dsp:txXfrm>
        <a:off x="1930758" y="159712"/>
        <a:ext cx="770157" cy="770157"/>
      </dsp:txXfrm>
    </dsp:sp>
    <dsp:sp modelId="{7DC2AA77-8C78-4D63-B096-E9091458B0E7}">
      <dsp:nvSpPr>
        <dsp:cNvPr id="0" name=""/>
        <dsp:cNvSpPr/>
      </dsp:nvSpPr>
      <dsp:spPr>
        <a:xfrm>
          <a:off x="3343077" y="1142204"/>
          <a:ext cx="1089167" cy="108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Economic Development Corporations</a:t>
          </a:r>
          <a:endParaRPr lang="en-US" sz="1000" b="0" kern="1200" dirty="0"/>
        </a:p>
      </dsp:txBody>
      <dsp:txXfrm>
        <a:off x="3502582" y="1301709"/>
        <a:ext cx="770157" cy="770157"/>
      </dsp:txXfrm>
    </dsp:sp>
    <dsp:sp modelId="{D9F57BEE-C62D-457D-9535-E4A212425A7D}">
      <dsp:nvSpPr>
        <dsp:cNvPr id="0" name=""/>
        <dsp:cNvSpPr/>
      </dsp:nvSpPr>
      <dsp:spPr>
        <a:xfrm>
          <a:off x="2742694" y="2989994"/>
          <a:ext cx="1089167" cy="108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kern="1200" dirty="0" smtClean="0"/>
            <a:t>CBO’s and Non-Profit Organizations</a:t>
          </a:r>
          <a:endParaRPr lang="en-US" sz="950" kern="1200" dirty="0"/>
        </a:p>
      </dsp:txBody>
      <dsp:txXfrm>
        <a:off x="2902199" y="3149499"/>
        <a:ext cx="770157" cy="770157"/>
      </dsp:txXfrm>
    </dsp:sp>
    <dsp:sp modelId="{38FB8035-3CA6-4DCC-A436-F72826036A8A}">
      <dsp:nvSpPr>
        <dsp:cNvPr id="0" name=""/>
        <dsp:cNvSpPr/>
      </dsp:nvSpPr>
      <dsp:spPr>
        <a:xfrm>
          <a:off x="799813" y="2989994"/>
          <a:ext cx="1089167" cy="108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Advisory Committees &amp; Coalitions</a:t>
          </a:r>
          <a:endParaRPr lang="en-US" sz="1000" kern="1200" dirty="0"/>
        </a:p>
      </dsp:txBody>
      <dsp:txXfrm>
        <a:off x="959318" y="3149499"/>
        <a:ext cx="770157" cy="770157"/>
      </dsp:txXfrm>
    </dsp:sp>
    <dsp:sp modelId="{EA7D94CA-3170-4F21-AAE4-48F0BD969E82}">
      <dsp:nvSpPr>
        <dsp:cNvPr id="0" name=""/>
        <dsp:cNvSpPr/>
      </dsp:nvSpPr>
      <dsp:spPr>
        <a:xfrm>
          <a:off x="199429" y="1142204"/>
          <a:ext cx="1089167" cy="108916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Educational Institutions</a:t>
          </a:r>
          <a:endParaRPr lang="en-US" sz="1100" kern="1200" dirty="0"/>
        </a:p>
      </dsp:txBody>
      <dsp:txXfrm>
        <a:off x="358934" y="1301709"/>
        <a:ext cx="770157" cy="77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479BE-0E41-42D9-A7AC-8E787D8107A2}">
      <dsp:nvSpPr>
        <dsp:cNvPr id="0" name=""/>
        <dsp:cNvSpPr/>
      </dsp:nvSpPr>
      <dsp:spPr>
        <a:xfrm>
          <a:off x="2373057" y="2106859"/>
          <a:ext cx="1195369" cy="98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684" y="0"/>
              </a:lnTo>
              <a:lnTo>
                <a:pt x="597684" y="987514"/>
              </a:lnTo>
              <a:lnTo>
                <a:pt x="1195369" y="987514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1979" y="2561854"/>
        <a:ext cx="77525" cy="77525"/>
      </dsp:txXfrm>
    </dsp:sp>
    <dsp:sp modelId="{06BCFCE5-B56C-458E-9A80-ED6AE25FFC9C}">
      <dsp:nvSpPr>
        <dsp:cNvPr id="0" name=""/>
        <dsp:cNvSpPr/>
      </dsp:nvSpPr>
      <dsp:spPr>
        <a:xfrm>
          <a:off x="2373057" y="2052161"/>
          <a:ext cx="1195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698"/>
              </a:moveTo>
              <a:lnTo>
                <a:pt x="597684" y="54698"/>
              </a:lnTo>
              <a:lnTo>
                <a:pt x="597684" y="45720"/>
              </a:lnTo>
              <a:lnTo>
                <a:pt x="1195369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0857" y="2067995"/>
        <a:ext cx="59770" cy="59770"/>
      </dsp:txXfrm>
    </dsp:sp>
    <dsp:sp modelId="{02DBFA29-D26B-4763-BEA5-CFFCDAAD43DF}">
      <dsp:nvSpPr>
        <dsp:cNvPr id="0" name=""/>
        <dsp:cNvSpPr/>
      </dsp:nvSpPr>
      <dsp:spPr>
        <a:xfrm>
          <a:off x="2373057" y="1101387"/>
          <a:ext cx="1195369" cy="1005472"/>
        </a:xfrm>
        <a:custGeom>
          <a:avLst/>
          <a:gdLst/>
          <a:ahLst/>
          <a:cxnLst/>
          <a:rect l="0" t="0" r="0" b="0"/>
          <a:pathLst>
            <a:path>
              <a:moveTo>
                <a:pt x="0" y="1005472"/>
              </a:moveTo>
              <a:lnTo>
                <a:pt x="597684" y="1005472"/>
              </a:lnTo>
              <a:lnTo>
                <a:pt x="597684" y="0"/>
              </a:lnTo>
              <a:lnTo>
                <a:pt x="1195369" y="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1691" y="1565073"/>
        <a:ext cx="78100" cy="78100"/>
      </dsp:txXfrm>
    </dsp:sp>
    <dsp:sp modelId="{F91D7211-B605-4CE7-87BC-5273265E7B0B}">
      <dsp:nvSpPr>
        <dsp:cNvPr id="0" name=""/>
        <dsp:cNvSpPr/>
      </dsp:nvSpPr>
      <dsp:spPr>
        <a:xfrm>
          <a:off x="283409" y="847511"/>
          <a:ext cx="1660598" cy="25186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Adult Education and Literacy </a:t>
          </a:r>
          <a:br>
            <a:rPr lang="en-US" sz="2000" kern="1200" smtClean="0"/>
          </a:br>
          <a:r>
            <a:rPr lang="en-US" sz="2000" kern="1200" smtClean="0"/>
            <a:t>(Title 2)</a:t>
          </a:r>
          <a:endParaRPr lang="en-US" sz="2000" kern="1200" dirty="0"/>
        </a:p>
      </dsp:txBody>
      <dsp:txXfrm>
        <a:off x="283409" y="847511"/>
        <a:ext cx="1660598" cy="2518697"/>
      </dsp:txXfrm>
    </dsp:sp>
    <dsp:sp modelId="{45644038-E6C2-4E4A-A5C0-B2E1B6A28341}">
      <dsp:nvSpPr>
        <dsp:cNvPr id="0" name=""/>
        <dsp:cNvSpPr/>
      </dsp:nvSpPr>
      <dsp:spPr>
        <a:xfrm>
          <a:off x="3568426" y="702790"/>
          <a:ext cx="2614798" cy="7971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Workforce Development </a:t>
          </a:r>
          <a:br>
            <a:rPr lang="en-US" sz="1600" kern="1200" dirty="0" smtClean="0"/>
          </a:br>
          <a:r>
            <a:rPr lang="en-US" sz="1600" kern="1200" dirty="0" smtClean="0"/>
            <a:t>(Title 1 &amp; 3)</a:t>
          </a:r>
          <a:endParaRPr lang="en-US" sz="1600" kern="1200" dirty="0"/>
        </a:p>
      </dsp:txBody>
      <dsp:txXfrm>
        <a:off x="3568426" y="702790"/>
        <a:ext cx="2614798" cy="797194"/>
      </dsp:txXfrm>
    </dsp:sp>
    <dsp:sp modelId="{9FD45EB0-85B4-40E7-9D74-C386BFB2A7CE}">
      <dsp:nvSpPr>
        <dsp:cNvPr id="0" name=""/>
        <dsp:cNvSpPr/>
      </dsp:nvSpPr>
      <dsp:spPr>
        <a:xfrm>
          <a:off x="3568426" y="1699283"/>
          <a:ext cx="2614798" cy="7971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Vocational Rehabilitation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(Title4)</a:t>
          </a:r>
          <a:endParaRPr lang="en-US" sz="1600" kern="1200" dirty="0"/>
        </a:p>
      </dsp:txBody>
      <dsp:txXfrm>
        <a:off x="3568426" y="1699283"/>
        <a:ext cx="2614798" cy="797194"/>
      </dsp:txXfrm>
    </dsp:sp>
    <dsp:sp modelId="{E1514091-9CD7-4A15-8ABA-7008A341B350}">
      <dsp:nvSpPr>
        <dsp:cNvPr id="0" name=""/>
        <dsp:cNvSpPr/>
      </dsp:nvSpPr>
      <dsp:spPr>
        <a:xfrm>
          <a:off x="3568426" y="2695777"/>
          <a:ext cx="2614798" cy="7971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Services</a:t>
          </a:r>
          <a:endParaRPr lang="en-US" sz="1600" kern="1200" dirty="0"/>
        </a:p>
      </dsp:txBody>
      <dsp:txXfrm>
        <a:off x="3568426" y="2695777"/>
        <a:ext cx="2614798" cy="79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EAD1F2-A103-C049-82FA-E54F7BBDAD58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F5D082-22A8-9543-B1F0-02A26F376F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540B35-D733-0B46-842D-9589A0E6FA5B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0E98D2-BB59-B849-9361-CF3260711B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2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5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2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1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502E39-6580-4EF9-9F1A-0FB54D31436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1705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5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2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97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8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6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9524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4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71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7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98D2-BB59-B849-9361-CF3260711B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100" b="1" baseline="0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Presentation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000128" y="6056319"/>
            <a:ext cx="7286624" cy="40163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3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Edit Event/Meeting Title - October 26,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3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2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5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7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-9525" y="6053142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2359027" y="6043617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9142" y="6053138"/>
            <a:ext cx="2249107" cy="704850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0" lang="en-US" sz="2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76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1447802"/>
            <a:ext cx="6619243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0"/>
            <a:ext cx="6619243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4109" y="1785942"/>
            <a:ext cx="8331266" cy="4270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492243" y="579429"/>
            <a:ext cx="7223132" cy="614460"/>
          </a:xfrm>
        </p:spPr>
        <p:txBody>
          <a:bodyPr>
            <a:noAutofit/>
          </a:bodyPr>
          <a:lstStyle>
            <a:lvl1pPr algn="l">
              <a:defRPr sz="4100" b="1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5"/>
            <a:ext cx="6619242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3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3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2"/>
            <a:ext cx="2550798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854192"/>
            <a:ext cx="3819679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3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7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865311" y="1587500"/>
            <a:ext cx="6907204" cy="45799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195522" y="579429"/>
            <a:ext cx="6788669" cy="614460"/>
          </a:xfrm>
        </p:spPr>
        <p:txBody>
          <a:bodyPr>
            <a:noAutofit/>
          </a:bodyPr>
          <a:lstStyle>
            <a:lvl1pPr algn="l">
              <a:defRPr sz="4100" b="1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4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30" y="2667000"/>
            <a:ext cx="22100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6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3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1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4827212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4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1" y="4827210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6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15"/>
            <a:ext cx="1314450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Square Bulle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  <a:prstGeom prst="rect">
            <a:avLst/>
          </a:prstGeom>
          <a:solidFill>
            <a:schemeClr val="bg2"/>
          </a:solidFill>
        </p:spPr>
        <p:txBody>
          <a:bodyPr vert="horz" anchor="t"/>
          <a:lstStyle>
            <a:lvl1pPr algn="ctr">
              <a:defRPr sz="3600" b="1" cap="all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cs typeface="Tw Cen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449763"/>
          </a:xfrm>
          <a:prstGeom prst="rect">
            <a:avLst/>
          </a:prstGeom>
        </p:spPr>
        <p:txBody>
          <a:bodyPr vert="horz"/>
          <a:lstStyle>
            <a:lvl1pPr marL="548640" indent="-274320">
              <a:buClr>
                <a:srgbClr val="038A00"/>
              </a:buClr>
              <a:buFont typeface="Wingdings" charset="2"/>
              <a:buChar char="§"/>
              <a:defRPr sz="2400" baseline="0">
                <a:solidFill>
                  <a:srgbClr val="333333"/>
                </a:solidFill>
                <a:latin typeface="Tw Cen MT"/>
                <a:cs typeface="Tw Cen MT"/>
              </a:defRPr>
            </a:lvl1pPr>
            <a:lvl2pPr marL="1097280" indent="-292608">
              <a:buClr>
                <a:srgbClr val="038A00"/>
              </a:buClr>
              <a:defRPr sz="2100">
                <a:solidFill>
                  <a:srgbClr val="333333"/>
                </a:solidFill>
                <a:latin typeface="Tw Cen MT"/>
                <a:cs typeface="Tw Cen MT"/>
              </a:defRPr>
            </a:lvl2pPr>
            <a:lvl3pPr marL="1627632" indent="-237744">
              <a:buClr>
                <a:srgbClr val="038A00"/>
              </a:buClr>
              <a:buFont typeface="Wingdings" charset="2"/>
              <a:buChar char="§"/>
              <a:defRPr sz="1800">
                <a:solidFill>
                  <a:srgbClr val="333333"/>
                </a:solidFill>
                <a:latin typeface="Tw Cen MT"/>
                <a:cs typeface="Tw Cen MT"/>
              </a:defRPr>
            </a:lvl3pPr>
            <a:lvl4pPr marL="2176272" indent="-274320">
              <a:buClr>
                <a:srgbClr val="038A00"/>
              </a:buClr>
              <a:defRPr sz="1600">
                <a:solidFill>
                  <a:srgbClr val="333333"/>
                </a:solidFill>
                <a:latin typeface="Tw Cen MT"/>
                <a:cs typeface="Tw Cen MT"/>
              </a:defRPr>
            </a:lvl4pPr>
            <a:lvl5pPr>
              <a:buClr>
                <a:srgbClr val="038A00"/>
              </a:buCl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7200" y="792163"/>
            <a:ext cx="8229600" cy="503237"/>
          </a:xfrm>
          <a:prstGeom prst="rect">
            <a:avLst/>
          </a:prstGeom>
        </p:spPr>
        <p:txBody>
          <a:bodyPr vert="horz"/>
          <a:lstStyle>
            <a:lvl1pPr marL="365760">
              <a:buFontTx/>
              <a:buNone/>
              <a:defRPr sz="2000" cap="all">
                <a:solidFill>
                  <a:srgbClr val="038A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8382000" y="6492877"/>
            <a:ext cx="533400" cy="365125"/>
          </a:xfrm>
          <a:prstGeom prst="rect">
            <a:avLst/>
          </a:prstGeom>
        </p:spPr>
        <p:txBody>
          <a:bodyPr vert="horz" lIns="0" rIns="0" anchor="t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666666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D24C62AC-34AC-44FA-925B-65FA1B2D1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8091680" y="2"/>
            <a:ext cx="1490119" cy="1490119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rnd" cmpd="sng" algn="ctr">
            <a:solidFill>
              <a:schemeClr val="accent1">
                <a:lumMod val="40000"/>
                <a:lumOff val="6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99"/>
          <p:cNvSpPr>
            <a:spLocks noChangeAspect="1"/>
          </p:cNvSpPr>
          <p:nvPr userDrawn="1"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12700" cap="rnd" cmpd="sng" algn="ctr">
            <a:solidFill>
              <a:schemeClr val="accent1">
                <a:lumMod val="40000"/>
                <a:lumOff val="6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166938" y="1531942"/>
            <a:ext cx="6519862" cy="45561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166940" y="555615"/>
            <a:ext cx="6519861" cy="614460"/>
          </a:xfrm>
        </p:spPr>
        <p:txBody>
          <a:bodyPr>
            <a:noAutofit/>
          </a:bodyPr>
          <a:lstStyle>
            <a:lvl1pPr algn="l">
              <a:defRPr sz="4100" b="1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444620" y="1452563"/>
            <a:ext cx="7423152" cy="4635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543174" y="414753"/>
            <a:ext cx="4915961" cy="614460"/>
          </a:xfrm>
        </p:spPr>
        <p:txBody>
          <a:bodyPr>
            <a:noAutofit/>
          </a:bodyPr>
          <a:lstStyle>
            <a:lvl1pPr algn="l">
              <a:defRPr sz="4100" b="1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page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314" y="5381615"/>
            <a:ext cx="8574088" cy="614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900" b="1" dirty="0" smtClean="0">
                <a:solidFill>
                  <a:schemeClr val="accent1">
                    <a:lumMod val="50000"/>
                  </a:schemeClr>
                </a:solidFill>
              </a:rPr>
              <a:t>Workforce System Request for Proposals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7064" y="5996079"/>
            <a:ext cx="534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7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9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2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2052920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7" y="3263399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5" y="295731"/>
            <a:ext cx="628650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70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hyperlink" Target="mailto:shelly@wfsolutions.org" TargetMode="External"/><Relationship Id="rId4" Type="http://schemas.openxmlformats.org/officeDocument/2006/relationships/hyperlink" Target="mailto:lcorkill@esc1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SmbSexYbMAhWGsIMKHZskDcgQjRwIBw&amp;url=http://student-athleteshowcase.com/explainer_video&amp;psig=AFQjCNE--_s80ragKgs7VQwSmz5Da_6h1Q&amp;ust=1460462579876198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73448" y="4657725"/>
            <a:ext cx="5683684" cy="1971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100" b="1" kern="1200" baseline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Strengthening WIOA Partnership</a:t>
            </a:r>
            <a:r>
              <a:rPr lang="en-US" sz="4400" dirty="0"/>
              <a:t>s</a:t>
            </a:r>
            <a:endParaRPr lang="en-US" sz="4400" dirty="0" smtClean="0"/>
          </a:p>
        </p:txBody>
      </p:sp>
      <p:pic>
        <p:nvPicPr>
          <p:cNvPr id="2" name="Picture 1" title="Region One ESC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3" y="3674859"/>
            <a:ext cx="2401249" cy="239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399" y="1333500"/>
            <a:ext cx="7800975" cy="4722817"/>
          </a:xfrm>
        </p:spPr>
        <p:txBody>
          <a:bodyPr/>
          <a:lstStyle/>
          <a:p>
            <a:pPr marL="285750" indent="-285750"/>
            <a:r>
              <a:rPr lang="en-US" sz="2400" dirty="0" smtClean="0">
                <a:solidFill>
                  <a:schemeClr val="bg1"/>
                </a:solidFill>
              </a:rPr>
              <a:t>f </a:t>
            </a:r>
          </a:p>
          <a:p>
            <a:pPr marL="285750" indent="-285750"/>
            <a:r>
              <a:rPr lang="en-US" sz="2800" dirty="0" smtClean="0"/>
              <a:t>Expertise, Competencies, Skills and Knowledge</a:t>
            </a:r>
          </a:p>
          <a:p>
            <a:pPr marL="285750" indent="-285750"/>
            <a:r>
              <a:rPr lang="en-US" sz="2800" dirty="0" smtClean="0"/>
              <a:t>Customers</a:t>
            </a:r>
          </a:p>
          <a:p>
            <a:pPr marL="285750" indent="-285750"/>
            <a:r>
              <a:rPr lang="en-US" sz="2800" dirty="0" smtClean="0"/>
              <a:t>Programs &amp; Services</a:t>
            </a:r>
          </a:p>
          <a:p>
            <a:pPr marL="285750" indent="-285750"/>
            <a:r>
              <a:rPr lang="en-US" sz="2800" dirty="0" smtClean="0"/>
              <a:t>Resources</a:t>
            </a:r>
          </a:p>
          <a:p>
            <a:pPr marL="285750" indent="-285750"/>
            <a:r>
              <a:rPr lang="en-US" sz="2800" dirty="0" smtClean="0"/>
              <a:t>Outreach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Social Media Platforms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Partners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tx2"/>
                </a:solidFill>
              </a:rPr>
              <a:t>Leveraging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4" y="274638"/>
            <a:ext cx="778192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chemeClr val="tx2"/>
                </a:solidFill>
              </a:rPr>
              <a:t>Increasing Access through Partnerships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4" y="1600204"/>
            <a:ext cx="778192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On-Line Service Lists</a:t>
            </a:r>
          </a:p>
          <a:p>
            <a:r>
              <a:rPr lang="en-US" dirty="0" smtClean="0"/>
              <a:t>Joint Outreach</a:t>
            </a:r>
          </a:p>
          <a:p>
            <a:pPr lvl="1"/>
            <a:r>
              <a:rPr lang="en-US" dirty="0" smtClean="0"/>
              <a:t>South Texas College /THECB grants</a:t>
            </a:r>
          </a:p>
          <a:p>
            <a:pPr lvl="1"/>
            <a:r>
              <a:rPr lang="en-US" dirty="0" smtClean="0"/>
              <a:t>Region One ESC (students &amp; teachers)</a:t>
            </a:r>
          </a:p>
          <a:p>
            <a:pPr lvl="1"/>
            <a:r>
              <a:rPr lang="en-US" dirty="0" smtClean="0"/>
              <a:t>Easter Seals</a:t>
            </a:r>
          </a:p>
          <a:p>
            <a:r>
              <a:rPr lang="en-US" dirty="0" smtClean="0"/>
              <a:t>Connection to job opportunities</a:t>
            </a:r>
          </a:p>
          <a:p>
            <a:r>
              <a:rPr lang="en-US" dirty="0" smtClean="0"/>
              <a:t>Connection to new partnerships</a:t>
            </a:r>
          </a:p>
          <a:p>
            <a:pPr lvl="1"/>
            <a:r>
              <a:rPr lang="en-US" dirty="0" smtClean="0"/>
              <a:t>Goodwill Industries</a:t>
            </a:r>
          </a:p>
          <a:p>
            <a:pPr lvl="1"/>
            <a:r>
              <a:rPr lang="en-US" dirty="0" smtClean="0"/>
              <a:t>Rio Grande Regional Hospital</a:t>
            </a:r>
          </a:p>
          <a:p>
            <a:pPr lvl="1"/>
            <a:r>
              <a:rPr lang="en-US" dirty="0" smtClean="0"/>
              <a:t>Raymondville Economic Development Council</a:t>
            </a:r>
          </a:p>
          <a:p>
            <a:pPr lvl="1"/>
            <a:r>
              <a:rPr lang="en-US" dirty="0" smtClean="0"/>
              <a:t>Starr County Self Help Center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Increasing Connections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WFS Website	</a:t>
            </a:r>
            <a:endParaRPr lang="en-US" dirty="0"/>
          </a:p>
        </p:txBody>
      </p:sp>
      <p:pic>
        <p:nvPicPr>
          <p:cNvPr id="7" name="Content Placeholder 6" title="WFS Website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851" t="13223" r="1026" b="4255"/>
          <a:stretch/>
        </p:blipFill>
        <p:spPr bwMode="auto">
          <a:xfrm>
            <a:off x="152400" y="2209800"/>
            <a:ext cx="4040188" cy="2167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title="Website Screenshot"/>
          <p:cNvPicPr/>
          <p:nvPr/>
        </p:nvPicPr>
        <p:blipFill rotWithShape="1">
          <a:blip r:embed="rId4"/>
          <a:srcRect l="13985" t="11549" r="13923" b="7294"/>
          <a:stretch/>
        </p:blipFill>
        <p:spPr bwMode="auto">
          <a:xfrm>
            <a:off x="2000250" y="4038600"/>
            <a:ext cx="3640455" cy="2571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 title="Arrow"/>
          <p:cNvCxnSpPr/>
          <p:nvPr/>
        </p:nvCxnSpPr>
        <p:spPr>
          <a:xfrm>
            <a:off x="1676400" y="3581400"/>
            <a:ext cx="6477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4724400"/>
            <a:ext cx="176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 link to </a:t>
            </a:r>
          </a:p>
          <a:p>
            <a:r>
              <a:rPr lang="en-US" sz="1600" dirty="0" smtClean="0"/>
              <a:t>Region One </a:t>
            </a:r>
          </a:p>
          <a:p>
            <a:r>
              <a:rPr lang="en-US" sz="1600" dirty="0" smtClean="0"/>
              <a:t>On-line Service Listing Page</a:t>
            </a:r>
            <a:endParaRPr lang="en-US" sz="1600" dirty="0"/>
          </a:p>
        </p:txBody>
      </p:sp>
      <p:graphicFrame>
        <p:nvGraphicFramePr>
          <p:cNvPr id="15" name="Content Placeholder 14" title="On Line Service List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08330045"/>
              </p:ext>
            </p:extLst>
          </p:nvPr>
        </p:nvGraphicFramePr>
        <p:xfrm>
          <a:off x="5105400" y="1460500"/>
          <a:ext cx="33528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Social Media Outreach</a:t>
            </a:r>
          </a:p>
        </p:txBody>
      </p:sp>
      <p:sp>
        <p:nvSpPr>
          <p:cNvPr id="6147" name="Rectangle 5" title="Strategies Box"/>
          <p:cNvSpPr>
            <a:spLocks noGrp="1" noChangeArrowheads="1"/>
          </p:cNvSpPr>
          <p:nvPr>
            <p:ph idx="1"/>
          </p:nvPr>
        </p:nvSpPr>
        <p:spPr>
          <a:xfrm>
            <a:off x="304800" y="1600204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025" y="1305342"/>
            <a:ext cx="79819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sz="2000" b="1" dirty="0" smtClean="0"/>
              <a:t>Strategies Focused on:</a:t>
            </a:r>
            <a:endParaRPr lang="en-US" altLang="en-US" sz="2000" b="1" dirty="0"/>
          </a:p>
          <a:p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Specific </a:t>
            </a:r>
            <a:r>
              <a:rPr lang="en-US" altLang="en-US" sz="2400" dirty="0"/>
              <a:t>classrooms that needed to maximize student enrollment and attendance and/or to expand class </a:t>
            </a:r>
            <a:r>
              <a:rPr lang="en-US" altLang="en-US" sz="2400" dirty="0" smtClean="0"/>
              <a:t>offerings.</a:t>
            </a:r>
          </a:p>
          <a:p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Specific sites </a:t>
            </a:r>
            <a:r>
              <a:rPr lang="en-US" altLang="en-US" sz="2400" dirty="0"/>
              <a:t>included the </a:t>
            </a:r>
            <a:r>
              <a:rPr lang="en-US" altLang="en-US" sz="2400" dirty="0" smtClean="0"/>
              <a:t>cities</a:t>
            </a:r>
          </a:p>
          <a:p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Made available in Spanish and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Rolled out within 5 calendar </a:t>
            </a:r>
            <a:r>
              <a:rPr lang="en-US" altLang="en-US" sz="2400" dirty="0" smtClean="0"/>
              <a:t>days/ 1 city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81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4109" y="1785942"/>
            <a:ext cx="8112191" cy="42703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Added </a:t>
            </a:r>
            <a:r>
              <a:rPr lang="en-US" sz="2400" dirty="0"/>
              <a:t>over 1,800 potential students to existing service lists throughout the three county areas from September 2015 through June 2016. 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Critical enrollment </a:t>
            </a:r>
            <a:r>
              <a:rPr lang="en-US" sz="2400" dirty="0"/>
              <a:t>months of November, January and </a:t>
            </a:r>
            <a:r>
              <a:rPr lang="en-US" sz="2400" dirty="0" smtClean="0"/>
              <a:t>March  </a:t>
            </a:r>
            <a:r>
              <a:rPr lang="en-US" sz="2400" dirty="0"/>
              <a:t>resulted in an increase from an average number of monthly referrals from WFS of approximately 75 potential students to over 400 potential students </a:t>
            </a:r>
            <a:r>
              <a:rPr lang="en-US" sz="2400" dirty="0" smtClean="0"/>
              <a:t>referred.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tx1"/>
                </a:solidFill>
              </a:rPr>
              <a:t>     </a:t>
            </a:r>
            <a:r>
              <a:rPr lang="en-US" sz="4400" dirty="0" smtClean="0">
                <a:solidFill>
                  <a:schemeClr val="tx2"/>
                </a:solidFill>
              </a:rPr>
              <a:t>Results of Joint Efforts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66750" y="1785942"/>
            <a:ext cx="8048625" cy="4270375"/>
          </a:xfrm>
        </p:spPr>
        <p:txBody>
          <a:bodyPr/>
          <a:lstStyle/>
          <a:p>
            <a:r>
              <a:rPr lang="en-US" dirty="0" smtClean="0"/>
              <a:t>Executive Leadership Monthly meetings</a:t>
            </a:r>
          </a:p>
          <a:p>
            <a:r>
              <a:rPr lang="en-US" dirty="0" smtClean="0"/>
              <a:t>Identify opportunities and identify strategies</a:t>
            </a:r>
          </a:p>
          <a:p>
            <a:r>
              <a:rPr lang="en-US" dirty="0" smtClean="0"/>
              <a:t>Identify what you can bring to the table</a:t>
            </a:r>
          </a:p>
          <a:p>
            <a:r>
              <a:rPr lang="en-US" dirty="0" smtClean="0"/>
              <a:t>Build Trust</a:t>
            </a:r>
          </a:p>
          <a:p>
            <a:r>
              <a:rPr lang="en-US" dirty="0" smtClean="0"/>
              <a:t>Continuously seek to improve delivery of services</a:t>
            </a:r>
          </a:p>
          <a:p>
            <a:r>
              <a:rPr lang="en-US" dirty="0" smtClean="0"/>
              <a:t>Be outcomes oriented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tx1"/>
                </a:solidFill>
              </a:rPr>
              <a:t>    </a:t>
            </a:r>
            <a:r>
              <a:rPr lang="en-US" sz="4400" dirty="0" smtClean="0">
                <a:solidFill>
                  <a:schemeClr val="tx2"/>
                </a:solidFill>
              </a:rPr>
              <a:t>Create win-win situations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Q &amp; A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28687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Thank You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27" y="-9525"/>
            <a:ext cx="6284815" cy="4191972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1143000" y="1895475"/>
            <a:ext cx="4076700" cy="31241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Mr. </a:t>
            </a:r>
            <a:r>
              <a:rPr lang="en-US" sz="2400" dirty="0" err="1" smtClean="0"/>
              <a:t>LeeRoy</a:t>
            </a:r>
            <a:r>
              <a:rPr lang="en-US" sz="2400" dirty="0" smtClean="0"/>
              <a:t> </a:t>
            </a:r>
            <a:r>
              <a:rPr lang="en-US" sz="2400" dirty="0" err="1" smtClean="0"/>
              <a:t>Corkill</a:t>
            </a: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Region One Education Service Center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Adult Education Administrator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Office of Adult Education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E-mail: </a:t>
            </a:r>
            <a:r>
              <a:rPr lang="en-US" sz="1600" dirty="0" smtClean="0">
                <a:hlinkClick r:id="rId4"/>
              </a:rPr>
              <a:t>lcorkill@esc1.net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Ms. </a:t>
            </a:r>
            <a:r>
              <a:rPr lang="en-US" sz="2200" dirty="0" err="1" smtClean="0"/>
              <a:t>Arcelia</a:t>
            </a:r>
            <a:r>
              <a:rPr lang="en-US" sz="2200" dirty="0" smtClean="0"/>
              <a:t> </a:t>
            </a:r>
            <a:r>
              <a:rPr lang="en-US" sz="2200" dirty="0"/>
              <a:t>(Shelly) </a:t>
            </a:r>
            <a:r>
              <a:rPr lang="en-US" sz="2200" dirty="0" smtClean="0"/>
              <a:t>Sanchez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dirty="0" smtClean="0"/>
              <a:t>Workforce Solutions-Lower Rio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dirty="0" smtClean="0"/>
              <a:t>Planning &amp; Quality Improvement 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/>
              <a:t>E –mail: </a:t>
            </a:r>
            <a:r>
              <a:rPr lang="en-US" sz="1600" dirty="0" smtClean="0">
                <a:hlinkClick r:id="rId5"/>
              </a:rPr>
              <a:t>shelly@wfsolutions.org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7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80260" y="5293756"/>
            <a:ext cx="2714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Online: </a:t>
            </a:r>
            <a:r>
              <a:rPr lang="en-US" sz="1600" dirty="0" smtClean="0"/>
              <a:t>www.wfsolutions.org</a:t>
            </a:r>
            <a:endParaRPr lang="en-US" sz="1600" dirty="0"/>
          </a:p>
          <a:p>
            <a:pPr algn="ctr"/>
            <a:r>
              <a:rPr lang="en-US" sz="1600" dirty="0"/>
              <a:t>Facebook: /</a:t>
            </a:r>
            <a:r>
              <a:rPr lang="en-US" sz="1600" dirty="0" err="1"/>
              <a:t>WFSolutions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title="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8" y="2458245"/>
            <a:ext cx="657581" cy="655203"/>
          </a:xfrm>
          <a:prstGeom prst="rect">
            <a:avLst/>
          </a:prstGeom>
        </p:spPr>
      </p:pic>
      <p:pic>
        <p:nvPicPr>
          <p:cNvPr id="6" name="Picture 5" title="Workforce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2" y="3928101"/>
            <a:ext cx="1082045" cy="1082045"/>
          </a:xfrm>
          <a:prstGeom prst="rect">
            <a:avLst/>
          </a:prstGeom>
        </p:spPr>
      </p:pic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Diagram 1" title="Resource Diagram"/>
          <p:cNvGraphicFramePr/>
          <p:nvPr>
            <p:extLst>
              <p:ext uri="{D42A27DB-BD31-4B8C-83A1-F6EECF244321}">
                <p14:modId xmlns:p14="http://schemas.microsoft.com/office/powerpoint/2010/main" val="3576605280"/>
              </p:ext>
            </p:extLst>
          </p:nvPr>
        </p:nvGraphicFramePr>
        <p:xfrm>
          <a:off x="2094237" y="1809759"/>
          <a:ext cx="4631675" cy="410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   </a:t>
            </a:r>
            <a:r>
              <a:rPr lang="en-US" sz="3600" dirty="0" smtClean="0">
                <a:solidFill>
                  <a:schemeClr val="tx2"/>
                </a:solidFill>
              </a:rPr>
              <a:t>Aligning Resources Through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          Strategic Partnerships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 title="Arrow"/>
          <p:cNvCxnSpPr/>
          <p:nvPr/>
        </p:nvCxnSpPr>
        <p:spPr>
          <a:xfrm>
            <a:off x="4400550" y="2931795"/>
            <a:ext cx="0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 title="Arrow"/>
          <p:cNvCxnSpPr/>
          <p:nvPr/>
        </p:nvCxnSpPr>
        <p:spPr>
          <a:xfrm flipH="1">
            <a:off x="5141595" y="3620447"/>
            <a:ext cx="285751" cy="142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Arrow"/>
          <p:cNvCxnSpPr/>
          <p:nvPr/>
        </p:nvCxnSpPr>
        <p:spPr>
          <a:xfrm flipH="1">
            <a:off x="3703321" y="4672965"/>
            <a:ext cx="247649" cy="1666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title="Arrow"/>
          <p:cNvCxnSpPr/>
          <p:nvPr/>
        </p:nvCxnSpPr>
        <p:spPr>
          <a:xfrm>
            <a:off x="4874895" y="4672965"/>
            <a:ext cx="266700" cy="219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title="Arrow"/>
          <p:cNvCxnSpPr/>
          <p:nvPr/>
        </p:nvCxnSpPr>
        <p:spPr>
          <a:xfrm flipH="1" flipV="1">
            <a:off x="3390900" y="3615690"/>
            <a:ext cx="304801" cy="147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/>
              <a:t>Workforce Services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title="Services Pictur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8" y="602993"/>
            <a:ext cx="7195781" cy="479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436700">
            <a:off x="1211580" y="2321124"/>
            <a:ext cx="4414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smtClean="0">
                <a:solidFill>
                  <a:srgbClr val="FF5050"/>
                </a:solidFill>
              </a:rPr>
              <a:t>Workforce </a:t>
            </a:r>
            <a:endParaRPr lang="en-US" sz="44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9" y="274638"/>
            <a:ext cx="7210425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</a:t>
            </a:r>
            <a:r>
              <a:rPr lang="en-US" b="1" dirty="0" smtClean="0">
                <a:solidFill>
                  <a:schemeClr val="tx2"/>
                </a:solidFill>
              </a:rPr>
              <a:t>Business Services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22400"/>
            <a:ext cx="8308430" cy="4703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Job Postings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Hiring Events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Labor Market Information (job </a:t>
            </a:r>
            <a:r>
              <a:rPr lang="en-US" dirty="0"/>
              <a:t>d</a:t>
            </a:r>
            <a:r>
              <a:rPr lang="en-US" dirty="0" smtClean="0"/>
              <a:t>escriptions, wage data, staffing and recruitment plans)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On-the-Job Training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 Experience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Taskforces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Information sharing/Business consulting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Grants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BF19-D2BB-CF4E-ABC5-21A28B521E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99458"/>
            <a:ext cx="774086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Job Seeker Services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80319" y="1357531"/>
            <a:ext cx="7148936" cy="4775982"/>
          </a:xfrm>
        </p:spPr>
        <p:txBody>
          <a:bodyPr>
            <a:normAutofit fontScale="70000" lnSpcReduction="20000"/>
          </a:bodyPr>
          <a:lstStyle/>
          <a:p>
            <a:pPr marL="338138" indent="-338138">
              <a:buFont typeface="Arial" pitchFamily="34" charset="0"/>
              <a:buChar char="•"/>
            </a:pPr>
            <a:endParaRPr lang="en-US" sz="3400" dirty="0" smtClean="0"/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Assistance with Job Search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/>
              <a:t>Job Preparation </a:t>
            </a:r>
            <a:r>
              <a:rPr lang="en-US" sz="3400" dirty="0" smtClean="0"/>
              <a:t>Classes (i.e. Resume Writing)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Assessments (</a:t>
            </a:r>
            <a:r>
              <a:rPr lang="en-US" sz="3400" dirty="0" err="1" smtClean="0"/>
              <a:t>TABE</a:t>
            </a:r>
            <a:r>
              <a:rPr lang="en-US" sz="3400" dirty="0" smtClean="0"/>
              <a:t>, Prove It, WIN, CAPS/COPS)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Career Counseling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Job Listing and Referrals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Labor Market Information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Occupational Skills Training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Work Based Learning</a:t>
            </a:r>
          </a:p>
          <a:p>
            <a:pPr marL="738188" lvl="1" indent="-338138">
              <a:buFont typeface="Arial" pitchFamily="34" charset="0"/>
              <a:buChar char="•"/>
            </a:pPr>
            <a:r>
              <a:rPr lang="en-US" sz="3000" dirty="0" smtClean="0"/>
              <a:t>On the Job Training</a:t>
            </a:r>
          </a:p>
          <a:p>
            <a:pPr marL="738188" lvl="1" indent="-338138">
              <a:buFont typeface="Arial" pitchFamily="34" charset="0"/>
              <a:buChar char="•"/>
            </a:pPr>
            <a:r>
              <a:rPr lang="en-US" sz="3000" dirty="0" smtClean="0"/>
              <a:t>Work Experience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Unemployment Insurance Information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400" dirty="0" smtClean="0"/>
              <a:t>Veteran Services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Universal Access to Services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under WIOA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Eligibility determination for programs (WIOA Program: Adult, Dislocated Worker and Youth Programs)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Orientation to information and other services available through workforce center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Referrals and coordination of activities with other program and services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Workforce and labor market employment statistic information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Performance information and program costs for eligible training providers by program and provider type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Information regarding availability of support service or assistance, and appropriate referrals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697090-EE84-4A5C-830C-ECA2A2D5D94B}" type="slidenum">
              <a:rPr lang="en-US"/>
              <a:pPr/>
              <a:t>7</a:t>
            </a:fld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93838"/>
            <a:ext cx="7861300" cy="4525962"/>
          </a:xfrm>
        </p:spPr>
        <p:txBody>
          <a:bodyPr>
            <a:normAutofit fontScale="92500" lnSpcReduction="20000"/>
          </a:bodyPr>
          <a:lstStyle/>
          <a:p>
            <a:pPr marL="346075" indent="-346075"/>
            <a:r>
              <a:rPr lang="en-US" dirty="0" smtClean="0"/>
              <a:t>WIOA (Adult , Dislocated Worker, Youth)</a:t>
            </a:r>
          </a:p>
          <a:p>
            <a:pPr marL="346075" indent="-346075"/>
            <a:r>
              <a:rPr lang="en-US" dirty="0" smtClean="0"/>
              <a:t>Child Care</a:t>
            </a:r>
          </a:p>
          <a:p>
            <a:pPr marL="346075" indent="-346075"/>
            <a:r>
              <a:rPr lang="en-US" dirty="0" smtClean="0"/>
              <a:t>Employment </a:t>
            </a:r>
            <a:r>
              <a:rPr lang="en-US" dirty="0"/>
              <a:t>Service (ES)*</a:t>
            </a:r>
          </a:p>
          <a:p>
            <a:pPr marL="346075" indent="-346075"/>
            <a:r>
              <a:rPr lang="en-US" dirty="0" smtClean="0"/>
              <a:t>Temporary Assistance for Needy Family (Choices)</a:t>
            </a:r>
          </a:p>
          <a:p>
            <a:pPr marL="346075" indent="-346075"/>
            <a:r>
              <a:rPr lang="en-US" dirty="0" smtClean="0"/>
              <a:t>Non-Custodial Parent</a:t>
            </a:r>
          </a:p>
          <a:p>
            <a:pPr marL="346075" indent="-346075"/>
            <a:r>
              <a:rPr lang="en-US" dirty="0" smtClean="0"/>
              <a:t>Rapid Reemployment Services</a:t>
            </a:r>
          </a:p>
          <a:p>
            <a:pPr marL="346075" indent="-346075"/>
            <a:r>
              <a:rPr lang="en-US" dirty="0" smtClean="0"/>
              <a:t>Supplemental </a:t>
            </a:r>
            <a:r>
              <a:rPr lang="en-US" dirty="0"/>
              <a:t>Nutrition Assistance Program  Employment &amp; Training  (SNAP E&amp;T</a:t>
            </a:r>
            <a:r>
              <a:rPr lang="en-US" dirty="0" smtClean="0"/>
              <a:t>)</a:t>
            </a:r>
          </a:p>
          <a:p>
            <a:pPr marL="346075" indent="-346075"/>
            <a:r>
              <a:rPr lang="en-US" dirty="0" smtClean="0"/>
              <a:t>Trade Adjustment</a:t>
            </a:r>
            <a:endParaRPr lang="en-US" dirty="0"/>
          </a:p>
          <a:p>
            <a:pPr marL="406400" indent="-406400"/>
            <a:endParaRPr lang="en-US" dirty="0" smtClean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553200" y="5791200"/>
            <a:ext cx="14613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*Texas Model</a:t>
            </a:r>
            <a:endParaRPr lang="en-US" sz="3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Programs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99"/>
            <a:ext cx="774962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Support Services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33" y="1431388"/>
            <a:ext cx="7670797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WFS provides support services as needed to customers to remove barriers from participation.</a:t>
            </a:r>
          </a:p>
          <a:p>
            <a:pPr marL="0" indent="0">
              <a:buNone/>
            </a:pPr>
            <a:r>
              <a:rPr lang="en-US" sz="1500" i="1" dirty="0" smtClean="0"/>
              <a:t>Note: </a:t>
            </a:r>
            <a:r>
              <a:rPr lang="en-US" sz="1500" i="1" dirty="0"/>
              <a:t> </a:t>
            </a:r>
            <a:r>
              <a:rPr lang="en-US" sz="1500" i="1" dirty="0" smtClean="0"/>
              <a:t> Support Services are contingent based upon funding availability and eligibility of program participation.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dirty="0" smtClean="0"/>
              <a:t>Support services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Child Care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Personal Transportation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Vehicle Related Assistance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Work Related Expenses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Training Related Expenses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6ABA-FB8B-4DE5-8420-3D611E3D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Gap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 title="Opportunity Gap 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4595"/>
              </p:ext>
            </p:extLst>
          </p:nvPr>
        </p:nvGraphicFramePr>
        <p:xfrm>
          <a:off x="827943" y="2052638"/>
          <a:ext cx="670999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 title="Line"/>
          <p:cNvCxnSpPr/>
          <p:nvPr/>
        </p:nvCxnSpPr>
        <p:spPr>
          <a:xfrm flipV="1">
            <a:off x="6917996" y="2501158"/>
            <a:ext cx="471681" cy="62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title="Line"/>
          <p:cNvCxnSpPr/>
          <p:nvPr/>
        </p:nvCxnSpPr>
        <p:spPr>
          <a:xfrm flipV="1">
            <a:off x="6930407" y="3128682"/>
            <a:ext cx="69924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title="Line"/>
          <p:cNvCxnSpPr/>
          <p:nvPr/>
        </p:nvCxnSpPr>
        <p:spPr>
          <a:xfrm>
            <a:off x="6930407" y="3128683"/>
            <a:ext cx="542020" cy="46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9676" y="1983349"/>
            <a:ext cx="123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Training and supportive services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9654" y="2827479"/>
            <a:ext cx="123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Employment services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  <p:cxnSp>
        <p:nvCxnSpPr>
          <p:cNvPr id="29" name="Straight Connector 28" title="Line"/>
          <p:cNvCxnSpPr/>
          <p:nvPr/>
        </p:nvCxnSpPr>
        <p:spPr>
          <a:xfrm>
            <a:off x="6930408" y="4120730"/>
            <a:ext cx="58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17939" y="3889902"/>
            <a:ext cx="141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Disability related </a:t>
            </a:r>
            <a:b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</a:br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services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2428" y="3456347"/>
            <a:ext cx="141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Business services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  <p:cxnSp>
        <p:nvCxnSpPr>
          <p:cNvPr id="63" name="Straight Connector 62" title="Line"/>
          <p:cNvCxnSpPr/>
          <p:nvPr/>
        </p:nvCxnSpPr>
        <p:spPr>
          <a:xfrm flipV="1">
            <a:off x="6820762" y="5173734"/>
            <a:ext cx="69924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 title="Line"/>
          <p:cNvCxnSpPr>
            <a:endCxn id="67" idx="1"/>
          </p:cNvCxnSpPr>
          <p:nvPr/>
        </p:nvCxnSpPr>
        <p:spPr>
          <a:xfrm>
            <a:off x="6820762" y="5173735"/>
            <a:ext cx="713730" cy="46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517940" y="4942904"/>
            <a:ext cx="123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Veterans services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4492" y="5501402"/>
            <a:ext cx="15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Public assistance 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  <p:sp>
        <p:nvSpPr>
          <p:cNvPr id="20" name="Freeform 19" title="Squiggly Line"/>
          <p:cNvSpPr/>
          <p:nvPr/>
        </p:nvSpPr>
        <p:spPr>
          <a:xfrm>
            <a:off x="2838365" y="2268074"/>
            <a:ext cx="786136" cy="4079005"/>
          </a:xfrm>
          <a:custGeom>
            <a:avLst/>
            <a:gdLst>
              <a:gd name="connsiteX0" fmla="*/ 484094 w 851647"/>
              <a:gd name="connsiteY0" fmla="*/ 0 h 4079005"/>
              <a:gd name="connsiteX1" fmla="*/ 268941 w 851647"/>
              <a:gd name="connsiteY1" fmla="*/ 89647 h 4079005"/>
              <a:gd name="connsiteX2" fmla="*/ 215153 w 851647"/>
              <a:gd name="connsiteY2" fmla="*/ 107576 h 4079005"/>
              <a:gd name="connsiteX3" fmla="*/ 179294 w 851647"/>
              <a:gd name="connsiteY3" fmla="*/ 134470 h 4079005"/>
              <a:gd name="connsiteX4" fmla="*/ 152400 w 851647"/>
              <a:gd name="connsiteY4" fmla="*/ 152400 h 4079005"/>
              <a:gd name="connsiteX5" fmla="*/ 251012 w 851647"/>
              <a:gd name="connsiteY5" fmla="*/ 170329 h 4079005"/>
              <a:gd name="connsiteX6" fmla="*/ 466165 w 851647"/>
              <a:gd name="connsiteY6" fmla="*/ 179294 h 4079005"/>
              <a:gd name="connsiteX7" fmla="*/ 582706 w 851647"/>
              <a:gd name="connsiteY7" fmla="*/ 197223 h 4079005"/>
              <a:gd name="connsiteX8" fmla="*/ 779930 w 851647"/>
              <a:gd name="connsiteY8" fmla="*/ 224117 h 4079005"/>
              <a:gd name="connsiteX9" fmla="*/ 824753 w 851647"/>
              <a:gd name="connsiteY9" fmla="*/ 233082 h 4079005"/>
              <a:gd name="connsiteX10" fmla="*/ 851647 w 851647"/>
              <a:gd name="connsiteY10" fmla="*/ 242047 h 4079005"/>
              <a:gd name="connsiteX11" fmla="*/ 842682 w 851647"/>
              <a:gd name="connsiteY11" fmla="*/ 277905 h 4079005"/>
              <a:gd name="connsiteX12" fmla="*/ 788894 w 851647"/>
              <a:gd name="connsiteY12" fmla="*/ 322729 h 4079005"/>
              <a:gd name="connsiteX13" fmla="*/ 717177 w 851647"/>
              <a:gd name="connsiteY13" fmla="*/ 367553 h 4079005"/>
              <a:gd name="connsiteX14" fmla="*/ 663388 w 851647"/>
              <a:gd name="connsiteY14" fmla="*/ 403411 h 4079005"/>
              <a:gd name="connsiteX15" fmla="*/ 537882 w 851647"/>
              <a:gd name="connsiteY15" fmla="*/ 457200 h 4079005"/>
              <a:gd name="connsiteX16" fmla="*/ 430306 w 851647"/>
              <a:gd name="connsiteY16" fmla="*/ 519953 h 4079005"/>
              <a:gd name="connsiteX17" fmla="*/ 385482 w 851647"/>
              <a:gd name="connsiteY17" fmla="*/ 564776 h 4079005"/>
              <a:gd name="connsiteX18" fmla="*/ 403412 w 851647"/>
              <a:gd name="connsiteY18" fmla="*/ 582705 h 4079005"/>
              <a:gd name="connsiteX19" fmla="*/ 457200 w 851647"/>
              <a:gd name="connsiteY19" fmla="*/ 591670 h 4079005"/>
              <a:gd name="connsiteX20" fmla="*/ 502024 w 851647"/>
              <a:gd name="connsiteY20" fmla="*/ 600635 h 4079005"/>
              <a:gd name="connsiteX21" fmla="*/ 582706 w 851647"/>
              <a:gd name="connsiteY21" fmla="*/ 627529 h 4079005"/>
              <a:gd name="connsiteX22" fmla="*/ 546847 w 851647"/>
              <a:gd name="connsiteY22" fmla="*/ 699247 h 4079005"/>
              <a:gd name="connsiteX23" fmla="*/ 502024 w 851647"/>
              <a:gd name="connsiteY23" fmla="*/ 726141 h 4079005"/>
              <a:gd name="connsiteX24" fmla="*/ 475130 w 851647"/>
              <a:gd name="connsiteY24" fmla="*/ 770964 h 4079005"/>
              <a:gd name="connsiteX25" fmla="*/ 448235 w 851647"/>
              <a:gd name="connsiteY25" fmla="*/ 788894 h 4079005"/>
              <a:gd name="connsiteX26" fmla="*/ 412377 w 851647"/>
              <a:gd name="connsiteY26" fmla="*/ 824753 h 4079005"/>
              <a:gd name="connsiteX27" fmla="*/ 403412 w 851647"/>
              <a:gd name="connsiteY27" fmla="*/ 851647 h 4079005"/>
              <a:gd name="connsiteX28" fmla="*/ 457200 w 851647"/>
              <a:gd name="connsiteY28" fmla="*/ 860611 h 4079005"/>
              <a:gd name="connsiteX29" fmla="*/ 484094 w 851647"/>
              <a:gd name="connsiteY29" fmla="*/ 869576 h 4079005"/>
              <a:gd name="connsiteX30" fmla="*/ 510988 w 851647"/>
              <a:gd name="connsiteY30" fmla="*/ 914400 h 4079005"/>
              <a:gd name="connsiteX31" fmla="*/ 430306 w 851647"/>
              <a:gd name="connsiteY31" fmla="*/ 1021976 h 4079005"/>
              <a:gd name="connsiteX32" fmla="*/ 331694 w 851647"/>
              <a:gd name="connsiteY32" fmla="*/ 1093694 h 4079005"/>
              <a:gd name="connsiteX33" fmla="*/ 259977 w 851647"/>
              <a:gd name="connsiteY33" fmla="*/ 1138517 h 4079005"/>
              <a:gd name="connsiteX34" fmla="*/ 197224 w 851647"/>
              <a:gd name="connsiteY34" fmla="*/ 1183341 h 4079005"/>
              <a:gd name="connsiteX35" fmla="*/ 80682 w 851647"/>
              <a:gd name="connsiteY35" fmla="*/ 1272988 h 4079005"/>
              <a:gd name="connsiteX36" fmla="*/ 44824 w 851647"/>
              <a:gd name="connsiteY36" fmla="*/ 1299882 h 4079005"/>
              <a:gd name="connsiteX37" fmla="*/ 0 w 851647"/>
              <a:gd name="connsiteY37" fmla="*/ 1353670 h 4079005"/>
              <a:gd name="connsiteX38" fmla="*/ 62753 w 851647"/>
              <a:gd name="connsiteY38" fmla="*/ 1362635 h 4079005"/>
              <a:gd name="connsiteX39" fmla="*/ 188259 w 851647"/>
              <a:gd name="connsiteY39" fmla="*/ 1398494 h 4079005"/>
              <a:gd name="connsiteX40" fmla="*/ 224118 w 851647"/>
              <a:gd name="connsiteY40" fmla="*/ 1416423 h 4079005"/>
              <a:gd name="connsiteX41" fmla="*/ 322730 w 851647"/>
              <a:gd name="connsiteY41" fmla="*/ 1443317 h 4079005"/>
              <a:gd name="connsiteX42" fmla="*/ 358588 w 851647"/>
              <a:gd name="connsiteY42" fmla="*/ 1461247 h 4079005"/>
              <a:gd name="connsiteX43" fmla="*/ 403412 w 851647"/>
              <a:gd name="connsiteY43" fmla="*/ 1479176 h 4079005"/>
              <a:gd name="connsiteX44" fmla="*/ 421341 w 851647"/>
              <a:gd name="connsiteY44" fmla="*/ 1506070 h 4079005"/>
              <a:gd name="connsiteX45" fmla="*/ 385482 w 851647"/>
              <a:gd name="connsiteY45" fmla="*/ 1586753 h 4079005"/>
              <a:gd name="connsiteX46" fmla="*/ 340659 w 851647"/>
              <a:gd name="connsiteY46" fmla="*/ 1631576 h 4079005"/>
              <a:gd name="connsiteX47" fmla="*/ 313765 w 851647"/>
              <a:gd name="connsiteY47" fmla="*/ 1685364 h 4079005"/>
              <a:gd name="connsiteX48" fmla="*/ 277906 w 851647"/>
              <a:gd name="connsiteY48" fmla="*/ 1739153 h 4079005"/>
              <a:gd name="connsiteX49" fmla="*/ 251012 w 851647"/>
              <a:gd name="connsiteY49" fmla="*/ 1792941 h 4079005"/>
              <a:gd name="connsiteX50" fmla="*/ 206188 w 851647"/>
              <a:gd name="connsiteY50" fmla="*/ 1828800 h 4079005"/>
              <a:gd name="connsiteX51" fmla="*/ 170330 w 851647"/>
              <a:gd name="connsiteY51" fmla="*/ 1882588 h 4079005"/>
              <a:gd name="connsiteX52" fmla="*/ 161365 w 851647"/>
              <a:gd name="connsiteY52" fmla="*/ 1927411 h 4079005"/>
              <a:gd name="connsiteX53" fmla="*/ 206188 w 851647"/>
              <a:gd name="connsiteY53" fmla="*/ 1954305 h 4079005"/>
              <a:gd name="connsiteX54" fmla="*/ 242047 w 851647"/>
              <a:gd name="connsiteY54" fmla="*/ 1963270 h 4079005"/>
              <a:gd name="connsiteX55" fmla="*/ 322730 w 851647"/>
              <a:gd name="connsiteY55" fmla="*/ 1981200 h 4079005"/>
              <a:gd name="connsiteX56" fmla="*/ 376518 w 851647"/>
              <a:gd name="connsiteY56" fmla="*/ 2008094 h 4079005"/>
              <a:gd name="connsiteX57" fmla="*/ 493059 w 851647"/>
              <a:gd name="connsiteY57" fmla="*/ 2034988 h 4079005"/>
              <a:gd name="connsiteX58" fmla="*/ 546847 w 851647"/>
              <a:gd name="connsiteY58" fmla="*/ 2070847 h 4079005"/>
              <a:gd name="connsiteX59" fmla="*/ 609600 w 851647"/>
              <a:gd name="connsiteY59" fmla="*/ 2106705 h 4079005"/>
              <a:gd name="connsiteX60" fmla="*/ 555812 w 851647"/>
              <a:gd name="connsiteY60" fmla="*/ 2151529 h 4079005"/>
              <a:gd name="connsiteX61" fmla="*/ 484094 w 851647"/>
              <a:gd name="connsiteY61" fmla="*/ 2205317 h 4079005"/>
              <a:gd name="connsiteX62" fmla="*/ 475130 w 851647"/>
              <a:gd name="connsiteY62" fmla="*/ 2232211 h 4079005"/>
              <a:gd name="connsiteX63" fmla="*/ 457200 w 851647"/>
              <a:gd name="connsiteY63" fmla="*/ 2250141 h 4079005"/>
              <a:gd name="connsiteX64" fmla="*/ 609600 w 851647"/>
              <a:gd name="connsiteY64" fmla="*/ 2303929 h 4079005"/>
              <a:gd name="connsiteX65" fmla="*/ 726141 w 851647"/>
              <a:gd name="connsiteY65" fmla="*/ 2366682 h 4079005"/>
              <a:gd name="connsiteX66" fmla="*/ 744071 w 851647"/>
              <a:gd name="connsiteY66" fmla="*/ 2384611 h 4079005"/>
              <a:gd name="connsiteX67" fmla="*/ 770965 w 851647"/>
              <a:gd name="connsiteY67" fmla="*/ 2402541 h 4079005"/>
              <a:gd name="connsiteX68" fmla="*/ 753035 w 851647"/>
              <a:gd name="connsiteY68" fmla="*/ 2429435 h 4079005"/>
              <a:gd name="connsiteX69" fmla="*/ 663388 w 851647"/>
              <a:gd name="connsiteY69" fmla="*/ 2528047 h 4079005"/>
              <a:gd name="connsiteX70" fmla="*/ 546847 w 851647"/>
              <a:gd name="connsiteY70" fmla="*/ 2626658 h 4079005"/>
              <a:gd name="connsiteX71" fmla="*/ 484094 w 851647"/>
              <a:gd name="connsiteY71" fmla="*/ 2698376 h 4079005"/>
              <a:gd name="connsiteX72" fmla="*/ 421341 w 851647"/>
              <a:gd name="connsiteY72" fmla="*/ 2743200 h 4079005"/>
              <a:gd name="connsiteX73" fmla="*/ 358588 w 851647"/>
              <a:gd name="connsiteY73" fmla="*/ 2805953 h 4079005"/>
              <a:gd name="connsiteX74" fmla="*/ 268941 w 851647"/>
              <a:gd name="connsiteY74" fmla="*/ 2886635 h 4079005"/>
              <a:gd name="connsiteX75" fmla="*/ 295835 w 851647"/>
              <a:gd name="connsiteY75" fmla="*/ 2913529 h 4079005"/>
              <a:gd name="connsiteX76" fmla="*/ 358588 w 851647"/>
              <a:gd name="connsiteY76" fmla="*/ 2922494 h 4079005"/>
              <a:gd name="connsiteX77" fmla="*/ 403412 w 851647"/>
              <a:gd name="connsiteY77" fmla="*/ 2931458 h 4079005"/>
              <a:gd name="connsiteX78" fmla="*/ 439271 w 851647"/>
              <a:gd name="connsiteY78" fmla="*/ 3003176 h 4079005"/>
              <a:gd name="connsiteX79" fmla="*/ 448235 w 851647"/>
              <a:gd name="connsiteY79" fmla="*/ 3030070 h 4079005"/>
              <a:gd name="connsiteX80" fmla="*/ 457200 w 851647"/>
              <a:gd name="connsiteY80" fmla="*/ 3110753 h 4079005"/>
              <a:gd name="connsiteX81" fmla="*/ 466165 w 851647"/>
              <a:gd name="connsiteY81" fmla="*/ 3137647 h 4079005"/>
              <a:gd name="connsiteX82" fmla="*/ 367553 w 851647"/>
              <a:gd name="connsiteY82" fmla="*/ 3245223 h 4079005"/>
              <a:gd name="connsiteX83" fmla="*/ 340659 w 851647"/>
              <a:gd name="connsiteY83" fmla="*/ 3281082 h 4079005"/>
              <a:gd name="connsiteX84" fmla="*/ 304800 w 851647"/>
              <a:gd name="connsiteY84" fmla="*/ 3316941 h 4079005"/>
              <a:gd name="connsiteX85" fmla="*/ 259977 w 851647"/>
              <a:gd name="connsiteY85" fmla="*/ 3388658 h 4079005"/>
              <a:gd name="connsiteX86" fmla="*/ 295835 w 851647"/>
              <a:gd name="connsiteY86" fmla="*/ 3397623 h 4079005"/>
              <a:gd name="connsiteX87" fmla="*/ 367553 w 851647"/>
              <a:gd name="connsiteY87" fmla="*/ 3424517 h 4079005"/>
              <a:gd name="connsiteX88" fmla="*/ 394447 w 851647"/>
              <a:gd name="connsiteY88" fmla="*/ 3433482 h 4079005"/>
              <a:gd name="connsiteX89" fmla="*/ 466165 w 851647"/>
              <a:gd name="connsiteY89" fmla="*/ 3460376 h 4079005"/>
              <a:gd name="connsiteX90" fmla="*/ 412377 w 851647"/>
              <a:gd name="connsiteY90" fmla="*/ 3505200 h 4079005"/>
              <a:gd name="connsiteX91" fmla="*/ 394447 w 851647"/>
              <a:gd name="connsiteY91" fmla="*/ 3532094 h 4079005"/>
              <a:gd name="connsiteX92" fmla="*/ 277906 w 851647"/>
              <a:gd name="connsiteY92" fmla="*/ 3621741 h 4079005"/>
              <a:gd name="connsiteX93" fmla="*/ 242047 w 851647"/>
              <a:gd name="connsiteY93" fmla="*/ 3666564 h 4079005"/>
              <a:gd name="connsiteX94" fmla="*/ 197224 w 851647"/>
              <a:gd name="connsiteY94" fmla="*/ 3702423 h 4079005"/>
              <a:gd name="connsiteX95" fmla="*/ 152400 w 851647"/>
              <a:gd name="connsiteY95" fmla="*/ 3747247 h 4079005"/>
              <a:gd name="connsiteX96" fmla="*/ 143435 w 851647"/>
              <a:gd name="connsiteY96" fmla="*/ 3774141 h 4079005"/>
              <a:gd name="connsiteX97" fmla="*/ 197224 w 851647"/>
              <a:gd name="connsiteY97" fmla="*/ 3783105 h 4079005"/>
              <a:gd name="connsiteX98" fmla="*/ 277906 w 851647"/>
              <a:gd name="connsiteY98" fmla="*/ 3792070 h 4079005"/>
              <a:gd name="connsiteX99" fmla="*/ 484094 w 851647"/>
              <a:gd name="connsiteY99" fmla="*/ 3801035 h 4079005"/>
              <a:gd name="connsiteX100" fmla="*/ 555812 w 851647"/>
              <a:gd name="connsiteY100" fmla="*/ 3810000 h 4079005"/>
              <a:gd name="connsiteX101" fmla="*/ 717177 w 851647"/>
              <a:gd name="connsiteY101" fmla="*/ 3854823 h 4079005"/>
              <a:gd name="connsiteX102" fmla="*/ 663388 w 851647"/>
              <a:gd name="connsiteY102" fmla="*/ 3890682 h 4079005"/>
              <a:gd name="connsiteX103" fmla="*/ 636494 w 851647"/>
              <a:gd name="connsiteY103" fmla="*/ 3917576 h 4079005"/>
              <a:gd name="connsiteX104" fmla="*/ 555812 w 851647"/>
              <a:gd name="connsiteY104" fmla="*/ 3953435 h 4079005"/>
              <a:gd name="connsiteX105" fmla="*/ 493059 w 851647"/>
              <a:gd name="connsiteY105" fmla="*/ 4061011 h 4079005"/>
              <a:gd name="connsiteX106" fmla="*/ 484094 w 851647"/>
              <a:gd name="connsiteY106" fmla="*/ 4078941 h 407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51647" h="4079005">
                <a:moveTo>
                  <a:pt x="484094" y="0"/>
                </a:moveTo>
                <a:cubicBezTo>
                  <a:pt x="371400" y="22537"/>
                  <a:pt x="478880" y="-2726"/>
                  <a:pt x="268941" y="89647"/>
                </a:cubicBezTo>
                <a:cubicBezTo>
                  <a:pt x="251642" y="97258"/>
                  <a:pt x="233082" y="101600"/>
                  <a:pt x="215153" y="107576"/>
                </a:cubicBezTo>
                <a:cubicBezTo>
                  <a:pt x="203200" y="116541"/>
                  <a:pt x="191452" y="125786"/>
                  <a:pt x="179294" y="134470"/>
                </a:cubicBezTo>
                <a:cubicBezTo>
                  <a:pt x="170527" y="140732"/>
                  <a:pt x="142763" y="147582"/>
                  <a:pt x="152400" y="152400"/>
                </a:cubicBezTo>
                <a:cubicBezTo>
                  <a:pt x="182282" y="167341"/>
                  <a:pt x="217725" y="167476"/>
                  <a:pt x="251012" y="170329"/>
                </a:cubicBezTo>
                <a:cubicBezTo>
                  <a:pt x="322530" y="176459"/>
                  <a:pt x="394447" y="176306"/>
                  <a:pt x="466165" y="179294"/>
                </a:cubicBezTo>
                <a:lnTo>
                  <a:pt x="582706" y="197223"/>
                </a:lnTo>
                <a:cubicBezTo>
                  <a:pt x="698947" y="213256"/>
                  <a:pt x="695676" y="208798"/>
                  <a:pt x="779930" y="224117"/>
                </a:cubicBezTo>
                <a:cubicBezTo>
                  <a:pt x="794921" y="226843"/>
                  <a:pt x="809971" y="229386"/>
                  <a:pt x="824753" y="233082"/>
                </a:cubicBezTo>
                <a:cubicBezTo>
                  <a:pt x="833920" y="235374"/>
                  <a:pt x="842682" y="239059"/>
                  <a:pt x="851647" y="242047"/>
                </a:cubicBezTo>
                <a:cubicBezTo>
                  <a:pt x="848659" y="254000"/>
                  <a:pt x="848795" y="267208"/>
                  <a:pt x="842682" y="277905"/>
                </a:cubicBezTo>
                <a:cubicBezTo>
                  <a:pt x="831134" y="298114"/>
                  <a:pt x="806822" y="309924"/>
                  <a:pt x="788894" y="322729"/>
                </a:cubicBezTo>
                <a:cubicBezTo>
                  <a:pt x="679654" y="400757"/>
                  <a:pt x="822470" y="304378"/>
                  <a:pt x="717177" y="367553"/>
                </a:cubicBezTo>
                <a:cubicBezTo>
                  <a:pt x="698699" y="378640"/>
                  <a:pt x="682662" y="393774"/>
                  <a:pt x="663388" y="403411"/>
                </a:cubicBezTo>
                <a:cubicBezTo>
                  <a:pt x="554582" y="457813"/>
                  <a:pt x="668452" y="373262"/>
                  <a:pt x="537882" y="457200"/>
                </a:cubicBezTo>
                <a:cubicBezTo>
                  <a:pt x="427539" y="528135"/>
                  <a:pt x="540275" y="483295"/>
                  <a:pt x="430306" y="519953"/>
                </a:cubicBezTo>
                <a:cubicBezTo>
                  <a:pt x="415365" y="534894"/>
                  <a:pt x="370540" y="549835"/>
                  <a:pt x="385482" y="564776"/>
                </a:cubicBezTo>
                <a:cubicBezTo>
                  <a:pt x="391459" y="570752"/>
                  <a:pt x="395498" y="579737"/>
                  <a:pt x="403412" y="582705"/>
                </a:cubicBezTo>
                <a:cubicBezTo>
                  <a:pt x="420431" y="589087"/>
                  <a:pt x="439317" y="588418"/>
                  <a:pt x="457200" y="591670"/>
                </a:cubicBezTo>
                <a:cubicBezTo>
                  <a:pt x="472191" y="594396"/>
                  <a:pt x="487373" y="596449"/>
                  <a:pt x="502024" y="600635"/>
                </a:cubicBezTo>
                <a:cubicBezTo>
                  <a:pt x="529282" y="608423"/>
                  <a:pt x="582706" y="627529"/>
                  <a:pt x="582706" y="627529"/>
                </a:cubicBezTo>
                <a:cubicBezTo>
                  <a:pt x="576470" y="643120"/>
                  <a:pt x="563196" y="685234"/>
                  <a:pt x="546847" y="699247"/>
                </a:cubicBezTo>
                <a:cubicBezTo>
                  <a:pt x="533618" y="710586"/>
                  <a:pt x="516965" y="717176"/>
                  <a:pt x="502024" y="726141"/>
                </a:cubicBezTo>
                <a:cubicBezTo>
                  <a:pt x="493059" y="741082"/>
                  <a:pt x="486470" y="757735"/>
                  <a:pt x="475130" y="770964"/>
                </a:cubicBezTo>
                <a:cubicBezTo>
                  <a:pt x="468118" y="779145"/>
                  <a:pt x="456416" y="781882"/>
                  <a:pt x="448235" y="788894"/>
                </a:cubicBezTo>
                <a:cubicBezTo>
                  <a:pt x="435401" y="799895"/>
                  <a:pt x="424330" y="812800"/>
                  <a:pt x="412377" y="824753"/>
                </a:cubicBezTo>
                <a:cubicBezTo>
                  <a:pt x="409389" y="833718"/>
                  <a:pt x="396033" y="845744"/>
                  <a:pt x="403412" y="851647"/>
                </a:cubicBezTo>
                <a:cubicBezTo>
                  <a:pt x="417606" y="863002"/>
                  <a:pt x="439456" y="856668"/>
                  <a:pt x="457200" y="860611"/>
                </a:cubicBezTo>
                <a:cubicBezTo>
                  <a:pt x="466425" y="862661"/>
                  <a:pt x="475129" y="866588"/>
                  <a:pt x="484094" y="869576"/>
                </a:cubicBezTo>
                <a:cubicBezTo>
                  <a:pt x="495985" y="881466"/>
                  <a:pt x="513574" y="893709"/>
                  <a:pt x="510988" y="914400"/>
                </a:cubicBezTo>
                <a:cubicBezTo>
                  <a:pt x="505743" y="956356"/>
                  <a:pt x="460923" y="1003606"/>
                  <a:pt x="430306" y="1021976"/>
                </a:cubicBezTo>
                <a:cubicBezTo>
                  <a:pt x="313232" y="1092220"/>
                  <a:pt x="468837" y="995734"/>
                  <a:pt x="331694" y="1093694"/>
                </a:cubicBezTo>
                <a:cubicBezTo>
                  <a:pt x="308754" y="1110080"/>
                  <a:pt x="283433" y="1122880"/>
                  <a:pt x="259977" y="1138517"/>
                </a:cubicBezTo>
                <a:cubicBezTo>
                  <a:pt x="238588" y="1152776"/>
                  <a:pt x="218613" y="1169082"/>
                  <a:pt x="197224" y="1183341"/>
                </a:cubicBezTo>
                <a:cubicBezTo>
                  <a:pt x="47585" y="1283100"/>
                  <a:pt x="190414" y="1175447"/>
                  <a:pt x="80682" y="1272988"/>
                </a:cubicBezTo>
                <a:cubicBezTo>
                  <a:pt x="69515" y="1282914"/>
                  <a:pt x="56168" y="1290159"/>
                  <a:pt x="44824" y="1299882"/>
                </a:cubicBezTo>
                <a:cubicBezTo>
                  <a:pt x="17981" y="1322890"/>
                  <a:pt x="18445" y="1326004"/>
                  <a:pt x="0" y="1353670"/>
                </a:cubicBezTo>
                <a:cubicBezTo>
                  <a:pt x="20918" y="1356658"/>
                  <a:pt x="41964" y="1358855"/>
                  <a:pt x="62753" y="1362635"/>
                </a:cubicBezTo>
                <a:cubicBezTo>
                  <a:pt x="90103" y="1367608"/>
                  <a:pt x="184995" y="1397328"/>
                  <a:pt x="188259" y="1398494"/>
                </a:cubicBezTo>
                <a:cubicBezTo>
                  <a:pt x="200844" y="1402989"/>
                  <a:pt x="211440" y="1412197"/>
                  <a:pt x="224118" y="1416423"/>
                </a:cubicBezTo>
                <a:cubicBezTo>
                  <a:pt x="359142" y="1461431"/>
                  <a:pt x="165590" y="1380461"/>
                  <a:pt x="322730" y="1443317"/>
                </a:cubicBezTo>
                <a:cubicBezTo>
                  <a:pt x="335138" y="1448280"/>
                  <a:pt x="346376" y="1455819"/>
                  <a:pt x="358588" y="1461247"/>
                </a:cubicBezTo>
                <a:cubicBezTo>
                  <a:pt x="373293" y="1467783"/>
                  <a:pt x="388471" y="1473200"/>
                  <a:pt x="403412" y="1479176"/>
                </a:cubicBezTo>
                <a:cubicBezTo>
                  <a:pt x="409388" y="1488141"/>
                  <a:pt x="421341" y="1495296"/>
                  <a:pt x="421341" y="1506070"/>
                </a:cubicBezTo>
                <a:cubicBezTo>
                  <a:pt x="421341" y="1527896"/>
                  <a:pt x="401731" y="1568182"/>
                  <a:pt x="385482" y="1586753"/>
                </a:cubicBezTo>
                <a:cubicBezTo>
                  <a:pt x="371568" y="1602655"/>
                  <a:pt x="353087" y="1614488"/>
                  <a:pt x="340659" y="1631576"/>
                </a:cubicBezTo>
                <a:cubicBezTo>
                  <a:pt x="328869" y="1647788"/>
                  <a:pt x="323865" y="1668049"/>
                  <a:pt x="313765" y="1685364"/>
                </a:cubicBezTo>
                <a:cubicBezTo>
                  <a:pt x="302907" y="1703977"/>
                  <a:pt x="288764" y="1720540"/>
                  <a:pt x="277906" y="1739153"/>
                </a:cubicBezTo>
                <a:cubicBezTo>
                  <a:pt x="267806" y="1756468"/>
                  <a:pt x="263534" y="1777288"/>
                  <a:pt x="251012" y="1792941"/>
                </a:cubicBezTo>
                <a:cubicBezTo>
                  <a:pt x="239059" y="1807882"/>
                  <a:pt x="218988" y="1814578"/>
                  <a:pt x="206188" y="1828800"/>
                </a:cubicBezTo>
                <a:cubicBezTo>
                  <a:pt x="191773" y="1844817"/>
                  <a:pt x="182283" y="1864659"/>
                  <a:pt x="170330" y="1882588"/>
                </a:cubicBezTo>
                <a:cubicBezTo>
                  <a:pt x="167342" y="1897529"/>
                  <a:pt x="154551" y="1913783"/>
                  <a:pt x="161365" y="1927411"/>
                </a:cubicBezTo>
                <a:cubicBezTo>
                  <a:pt x="169157" y="1942996"/>
                  <a:pt x="190266" y="1947228"/>
                  <a:pt x="206188" y="1954305"/>
                </a:cubicBezTo>
                <a:cubicBezTo>
                  <a:pt x="217447" y="1959309"/>
                  <a:pt x="230200" y="1959885"/>
                  <a:pt x="242047" y="1963270"/>
                </a:cubicBezTo>
                <a:cubicBezTo>
                  <a:pt x="303841" y="1980926"/>
                  <a:pt x="225658" y="1965021"/>
                  <a:pt x="322730" y="1981200"/>
                </a:cubicBezTo>
                <a:cubicBezTo>
                  <a:pt x="340659" y="1990165"/>
                  <a:pt x="357808" y="2000898"/>
                  <a:pt x="376518" y="2008094"/>
                </a:cubicBezTo>
                <a:cubicBezTo>
                  <a:pt x="420339" y="2024948"/>
                  <a:pt x="448234" y="2027517"/>
                  <a:pt x="493059" y="2034988"/>
                </a:cubicBezTo>
                <a:cubicBezTo>
                  <a:pt x="510988" y="2046941"/>
                  <a:pt x="528369" y="2059760"/>
                  <a:pt x="546847" y="2070847"/>
                </a:cubicBezTo>
                <a:cubicBezTo>
                  <a:pt x="660605" y="2139101"/>
                  <a:pt x="516553" y="2044675"/>
                  <a:pt x="609600" y="2106705"/>
                </a:cubicBezTo>
                <a:cubicBezTo>
                  <a:pt x="560403" y="2155904"/>
                  <a:pt x="605735" y="2114087"/>
                  <a:pt x="555812" y="2151529"/>
                </a:cubicBezTo>
                <a:cubicBezTo>
                  <a:pt x="470633" y="2215413"/>
                  <a:pt x="544895" y="2164784"/>
                  <a:pt x="484094" y="2205317"/>
                </a:cubicBezTo>
                <a:cubicBezTo>
                  <a:pt x="481106" y="2214282"/>
                  <a:pt x="479992" y="2224108"/>
                  <a:pt x="475130" y="2232211"/>
                </a:cubicBezTo>
                <a:cubicBezTo>
                  <a:pt x="470781" y="2239459"/>
                  <a:pt x="453420" y="2242581"/>
                  <a:pt x="457200" y="2250141"/>
                </a:cubicBezTo>
                <a:cubicBezTo>
                  <a:pt x="482491" y="2300723"/>
                  <a:pt x="574195" y="2298028"/>
                  <a:pt x="609600" y="2303929"/>
                </a:cubicBezTo>
                <a:cubicBezTo>
                  <a:pt x="771643" y="2411959"/>
                  <a:pt x="549250" y="2268411"/>
                  <a:pt x="726141" y="2366682"/>
                </a:cubicBezTo>
                <a:cubicBezTo>
                  <a:pt x="733529" y="2370787"/>
                  <a:pt x="737471" y="2379331"/>
                  <a:pt x="744071" y="2384611"/>
                </a:cubicBezTo>
                <a:cubicBezTo>
                  <a:pt x="752484" y="2391342"/>
                  <a:pt x="762000" y="2396564"/>
                  <a:pt x="770965" y="2402541"/>
                </a:cubicBezTo>
                <a:cubicBezTo>
                  <a:pt x="764988" y="2411506"/>
                  <a:pt x="759650" y="2420930"/>
                  <a:pt x="753035" y="2429435"/>
                </a:cubicBezTo>
                <a:cubicBezTo>
                  <a:pt x="726253" y="2463869"/>
                  <a:pt x="696134" y="2498940"/>
                  <a:pt x="663388" y="2528047"/>
                </a:cubicBezTo>
                <a:cubicBezTo>
                  <a:pt x="625354" y="2561855"/>
                  <a:pt x="580357" y="2588361"/>
                  <a:pt x="546847" y="2626658"/>
                </a:cubicBezTo>
                <a:cubicBezTo>
                  <a:pt x="525929" y="2650564"/>
                  <a:pt x="507371" y="2676761"/>
                  <a:pt x="484094" y="2698376"/>
                </a:cubicBezTo>
                <a:cubicBezTo>
                  <a:pt x="465257" y="2715868"/>
                  <a:pt x="440858" y="2726471"/>
                  <a:pt x="421341" y="2743200"/>
                </a:cubicBezTo>
                <a:cubicBezTo>
                  <a:pt x="398881" y="2762452"/>
                  <a:pt x="380266" y="2785824"/>
                  <a:pt x="358588" y="2805953"/>
                </a:cubicBezTo>
                <a:cubicBezTo>
                  <a:pt x="213830" y="2940371"/>
                  <a:pt x="348623" y="2806953"/>
                  <a:pt x="268941" y="2886635"/>
                </a:cubicBezTo>
                <a:cubicBezTo>
                  <a:pt x="277906" y="2895600"/>
                  <a:pt x="284064" y="2908821"/>
                  <a:pt x="295835" y="2913529"/>
                </a:cubicBezTo>
                <a:cubicBezTo>
                  <a:pt x="315454" y="2921377"/>
                  <a:pt x="337745" y="2919020"/>
                  <a:pt x="358588" y="2922494"/>
                </a:cubicBezTo>
                <a:cubicBezTo>
                  <a:pt x="373618" y="2924999"/>
                  <a:pt x="388471" y="2928470"/>
                  <a:pt x="403412" y="2931458"/>
                </a:cubicBezTo>
                <a:cubicBezTo>
                  <a:pt x="434704" y="2962752"/>
                  <a:pt x="418669" y="2941371"/>
                  <a:pt x="439271" y="3003176"/>
                </a:cubicBezTo>
                <a:lnTo>
                  <a:pt x="448235" y="3030070"/>
                </a:lnTo>
                <a:cubicBezTo>
                  <a:pt x="451223" y="3056964"/>
                  <a:pt x="452751" y="3084061"/>
                  <a:pt x="457200" y="3110753"/>
                </a:cubicBezTo>
                <a:cubicBezTo>
                  <a:pt x="458754" y="3120074"/>
                  <a:pt x="470926" y="3129485"/>
                  <a:pt x="466165" y="3137647"/>
                </a:cubicBezTo>
                <a:cubicBezTo>
                  <a:pt x="427052" y="3204697"/>
                  <a:pt x="405435" y="3201027"/>
                  <a:pt x="367553" y="3245223"/>
                </a:cubicBezTo>
                <a:cubicBezTo>
                  <a:pt x="357829" y="3256567"/>
                  <a:pt x="350498" y="3269838"/>
                  <a:pt x="340659" y="3281082"/>
                </a:cubicBezTo>
                <a:cubicBezTo>
                  <a:pt x="329528" y="3293804"/>
                  <a:pt x="315931" y="3304219"/>
                  <a:pt x="304800" y="3316941"/>
                </a:cubicBezTo>
                <a:cubicBezTo>
                  <a:pt x="277647" y="3347974"/>
                  <a:pt x="277649" y="3353315"/>
                  <a:pt x="259977" y="3388658"/>
                </a:cubicBezTo>
                <a:cubicBezTo>
                  <a:pt x="271930" y="3391646"/>
                  <a:pt x="284147" y="3393727"/>
                  <a:pt x="295835" y="3397623"/>
                </a:cubicBezTo>
                <a:cubicBezTo>
                  <a:pt x="320056" y="3405697"/>
                  <a:pt x="343559" y="3415792"/>
                  <a:pt x="367553" y="3424517"/>
                </a:cubicBezTo>
                <a:cubicBezTo>
                  <a:pt x="376434" y="3427746"/>
                  <a:pt x="385599" y="3430164"/>
                  <a:pt x="394447" y="3433482"/>
                </a:cubicBezTo>
                <a:cubicBezTo>
                  <a:pt x="480203" y="3465640"/>
                  <a:pt x="405121" y="3440027"/>
                  <a:pt x="466165" y="3460376"/>
                </a:cubicBezTo>
                <a:cubicBezTo>
                  <a:pt x="448724" y="3473457"/>
                  <a:pt x="426627" y="3487387"/>
                  <a:pt x="412377" y="3505200"/>
                </a:cubicBezTo>
                <a:cubicBezTo>
                  <a:pt x="405646" y="3513613"/>
                  <a:pt x="402556" y="3524999"/>
                  <a:pt x="394447" y="3532094"/>
                </a:cubicBezTo>
                <a:cubicBezTo>
                  <a:pt x="260603" y="3649207"/>
                  <a:pt x="430065" y="3469584"/>
                  <a:pt x="277906" y="3621741"/>
                </a:cubicBezTo>
                <a:cubicBezTo>
                  <a:pt x="264376" y="3635271"/>
                  <a:pt x="255577" y="3653034"/>
                  <a:pt x="242047" y="3666564"/>
                </a:cubicBezTo>
                <a:cubicBezTo>
                  <a:pt x="228517" y="3680094"/>
                  <a:pt x="211446" y="3689623"/>
                  <a:pt x="197224" y="3702423"/>
                </a:cubicBezTo>
                <a:cubicBezTo>
                  <a:pt x="181518" y="3716558"/>
                  <a:pt x="152400" y="3747247"/>
                  <a:pt x="152400" y="3747247"/>
                </a:cubicBezTo>
                <a:cubicBezTo>
                  <a:pt x="149412" y="3756212"/>
                  <a:pt x="136056" y="3768238"/>
                  <a:pt x="143435" y="3774141"/>
                </a:cubicBezTo>
                <a:cubicBezTo>
                  <a:pt x="157629" y="3785496"/>
                  <a:pt x="179207" y="3780703"/>
                  <a:pt x="197224" y="3783105"/>
                </a:cubicBezTo>
                <a:cubicBezTo>
                  <a:pt x="224046" y="3786681"/>
                  <a:pt x="250899" y="3790382"/>
                  <a:pt x="277906" y="3792070"/>
                </a:cubicBezTo>
                <a:cubicBezTo>
                  <a:pt x="346566" y="3796361"/>
                  <a:pt x="415365" y="3798047"/>
                  <a:pt x="484094" y="3801035"/>
                </a:cubicBezTo>
                <a:cubicBezTo>
                  <a:pt x="508000" y="3804023"/>
                  <a:pt x="532270" y="3804882"/>
                  <a:pt x="555812" y="3810000"/>
                </a:cubicBezTo>
                <a:cubicBezTo>
                  <a:pt x="638387" y="3827951"/>
                  <a:pt x="658704" y="3835332"/>
                  <a:pt x="717177" y="3854823"/>
                </a:cubicBezTo>
                <a:cubicBezTo>
                  <a:pt x="699247" y="3866776"/>
                  <a:pt x="680398" y="3877452"/>
                  <a:pt x="663388" y="3890682"/>
                </a:cubicBezTo>
                <a:cubicBezTo>
                  <a:pt x="653381" y="3898465"/>
                  <a:pt x="647445" y="3911188"/>
                  <a:pt x="636494" y="3917576"/>
                </a:cubicBezTo>
                <a:cubicBezTo>
                  <a:pt x="611072" y="3932405"/>
                  <a:pt x="582706" y="3941482"/>
                  <a:pt x="555812" y="3953435"/>
                </a:cubicBezTo>
                <a:cubicBezTo>
                  <a:pt x="540039" y="3984981"/>
                  <a:pt x="513821" y="4040248"/>
                  <a:pt x="493059" y="4061011"/>
                </a:cubicBezTo>
                <a:cubicBezTo>
                  <a:pt x="473017" y="4081054"/>
                  <a:pt x="466678" y="4078941"/>
                  <a:pt x="484094" y="4078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 title="Arrow"/>
          <p:cNvGrpSpPr/>
          <p:nvPr/>
        </p:nvGrpSpPr>
        <p:grpSpPr>
          <a:xfrm>
            <a:off x="3615625" y="824753"/>
            <a:ext cx="4206013" cy="2203334"/>
            <a:chOff x="3916927" y="824753"/>
            <a:chExt cx="4556513" cy="2203334"/>
          </a:xfrm>
        </p:grpSpPr>
        <p:pic>
          <p:nvPicPr>
            <p:cNvPr id="22" name="Picture 2" descr="http://student-athleteshowcase.com/images/569926fc5a3ce.png" title="Arrow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47180" flipH="1" flipV="1">
              <a:off x="3916927" y="992870"/>
              <a:ext cx="1796180" cy="203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4625788" y="824753"/>
              <a:ext cx="3847652" cy="118572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Opportunity Gap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Straight Connector 23" title="Line"/>
          <p:cNvCxnSpPr/>
          <p:nvPr/>
        </p:nvCxnSpPr>
        <p:spPr>
          <a:xfrm>
            <a:off x="6820764" y="5173736"/>
            <a:ext cx="403411" cy="76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41759" y="5856904"/>
            <a:ext cx="15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E5155">
                    <a:lumMod val="75000"/>
                  </a:srgbClr>
                </a:solidFill>
              </a:rPr>
              <a:t>Other</a:t>
            </a:r>
            <a:endParaRPr lang="en-US" sz="1200" dirty="0">
              <a:solidFill>
                <a:srgbClr val="1E51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FS_PresentationTemplate-Orang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FS_Template_Modern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WFS_PresentationTemplate-Orange3</Template>
  <TotalTime>12782</TotalTime>
  <Words>622</Words>
  <Application>Microsoft Office PowerPoint</Application>
  <PresentationFormat>On-screen Show (4:3)</PresentationFormat>
  <Paragraphs>182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Tw Cen MT</vt:lpstr>
      <vt:lpstr>Wingdings</vt:lpstr>
      <vt:lpstr>Wingdings 3</vt:lpstr>
      <vt:lpstr>WFS_PresentationTemplate-Orange3</vt:lpstr>
      <vt:lpstr>1_WFS_Template_ModernOrange</vt:lpstr>
      <vt:lpstr>1_Ion</vt:lpstr>
      <vt:lpstr>Workforce Solutions</vt:lpstr>
      <vt:lpstr>   Aligning Resources Through            Strategic Partnerships</vt:lpstr>
      <vt:lpstr>      Workforce Services</vt:lpstr>
      <vt:lpstr>     Business Services</vt:lpstr>
      <vt:lpstr>Job Seeker Services</vt:lpstr>
      <vt:lpstr> Universal Access to Services under WIOA</vt:lpstr>
      <vt:lpstr>Programs</vt:lpstr>
      <vt:lpstr>Support Services</vt:lpstr>
      <vt:lpstr>Gap</vt:lpstr>
      <vt:lpstr>    Leveraging Resources</vt:lpstr>
      <vt:lpstr>   Increasing Access through Partnerships</vt:lpstr>
      <vt:lpstr>Increasing Connections</vt:lpstr>
      <vt:lpstr>Social Media Outreach</vt:lpstr>
      <vt:lpstr>     Results of Joint Efforts</vt:lpstr>
      <vt:lpstr>    Create win-win situations</vt:lpstr>
      <vt:lpstr>Questions and Answers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jblanco8111</dc:creator>
  <cp:lastModifiedBy>Goyco, Jorge A</cp:lastModifiedBy>
  <cp:revision>346</cp:revision>
  <cp:lastPrinted>2016-07-29T18:56:19Z</cp:lastPrinted>
  <dcterms:created xsi:type="dcterms:W3CDTF">2013-04-17T00:31:22Z</dcterms:created>
  <dcterms:modified xsi:type="dcterms:W3CDTF">2018-04-19T20:48:31Z</dcterms:modified>
</cp:coreProperties>
</file>